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416" userDrawn="1">
          <p15:clr>
            <a:srgbClr val="A4A3A4"/>
          </p15:clr>
        </p15:guide>
        <p15:guide id="2" pos="13824"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j8KhYi7coXkIOp8bEtS4K/0/LBA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02E"/>
    <a:srgbClr val="00205B"/>
    <a:srgbClr val="DA0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12"/>
    <p:restoredTop sz="94530"/>
  </p:normalViewPr>
  <p:slideViewPr>
    <p:cSldViewPr snapToGrid="0">
      <p:cViewPr>
        <p:scale>
          <a:sx n="43" d="100"/>
          <a:sy n="43" d="100"/>
        </p:scale>
        <p:origin x="-64" y="-376"/>
      </p:cViewPr>
      <p:guideLst>
        <p:guide orient="horz" pos="1041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damaldroubi/Documents/SynergyExperiment2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damaldroubi/Documents/SynergyExperiment2n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a:latin typeface="Arial" panose="020B0604020202020204" pitchFamily="34" charset="0"/>
                <a:cs typeface="Arial" panose="020B0604020202020204" pitchFamily="34" charset="0"/>
              </a:rPr>
              <a:t>Effect</a:t>
            </a:r>
            <a:r>
              <a:rPr lang="en-US" sz="1200" b="1" baseline="0">
                <a:latin typeface="Arial" panose="020B0604020202020204" pitchFamily="34" charset="0"/>
                <a:cs typeface="Arial" panose="020B0604020202020204" pitchFamily="34" charset="0"/>
              </a:rPr>
              <a:t> of Cisplatin on U20S Cell Viability</a:t>
            </a:r>
            <a:endParaRPr lang="en-US" sz="12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Sheet1!$P$6</c:f>
              <c:strCache>
                <c:ptCount val="1"/>
                <c:pt idx="0">
                  <c:v>%Viability</c:v>
                </c:pt>
              </c:strCache>
            </c:strRef>
          </c:tx>
          <c:spPr>
            <a:ln w="19050" cap="rnd">
              <a:solidFill>
                <a:schemeClr val="tx1"/>
              </a:solidFill>
              <a:round/>
            </a:ln>
            <a:effectLst/>
          </c:spPr>
          <c:marker>
            <c:symbol val="circle"/>
            <c:size val="5"/>
            <c:spPr>
              <a:solidFill>
                <a:srgbClr val="C00000"/>
              </a:solidFill>
              <a:ln w="9525">
                <a:solidFill>
                  <a:schemeClr val="accent1"/>
                </a:solidFill>
              </a:ln>
              <a:effectLst/>
            </c:spPr>
          </c:marker>
          <c:xVal>
            <c:numRef>
              <c:f>Sheet1!$O$7:$O$13</c:f>
              <c:numCache>
                <c:formatCode>General</c:formatCode>
                <c:ptCount val="7"/>
                <c:pt idx="0">
                  <c:v>500</c:v>
                </c:pt>
                <c:pt idx="1">
                  <c:v>166.66666670000001</c:v>
                </c:pt>
                <c:pt idx="2">
                  <c:v>55.555556000000003</c:v>
                </c:pt>
                <c:pt idx="3">
                  <c:v>18.518518499999999</c:v>
                </c:pt>
                <c:pt idx="4">
                  <c:v>6.1728395100000002</c:v>
                </c:pt>
                <c:pt idx="5">
                  <c:v>2.0576129999999999</c:v>
                </c:pt>
                <c:pt idx="6">
                  <c:v>0</c:v>
                </c:pt>
              </c:numCache>
            </c:numRef>
          </c:xVal>
          <c:yVal>
            <c:numRef>
              <c:f>Sheet1!$P$7:$P$13</c:f>
              <c:numCache>
                <c:formatCode>General</c:formatCode>
                <c:ptCount val="7"/>
                <c:pt idx="0">
                  <c:v>54.75</c:v>
                </c:pt>
                <c:pt idx="1">
                  <c:v>56.25</c:v>
                </c:pt>
                <c:pt idx="2">
                  <c:v>75.75</c:v>
                </c:pt>
                <c:pt idx="3">
                  <c:v>93</c:v>
                </c:pt>
                <c:pt idx="4">
                  <c:v>100.5</c:v>
                </c:pt>
                <c:pt idx="5">
                  <c:v>101.25</c:v>
                </c:pt>
                <c:pt idx="6">
                  <c:v>100</c:v>
                </c:pt>
              </c:numCache>
            </c:numRef>
          </c:yVal>
          <c:smooth val="0"/>
          <c:extLst>
            <c:ext xmlns:c16="http://schemas.microsoft.com/office/drawing/2014/chart" uri="{C3380CC4-5D6E-409C-BE32-E72D297353CC}">
              <c16:uniqueId val="{00000000-1B74-BD48-9A8B-5504BCE0FBFC}"/>
            </c:ext>
          </c:extLst>
        </c:ser>
        <c:dLbls>
          <c:showLegendKey val="0"/>
          <c:showVal val="0"/>
          <c:showCatName val="0"/>
          <c:showSerName val="0"/>
          <c:showPercent val="0"/>
          <c:showBubbleSize val="0"/>
        </c:dLbls>
        <c:axId val="1176597968"/>
        <c:axId val="1176599696"/>
      </c:scatterChart>
      <c:valAx>
        <c:axId val="1176597968"/>
        <c:scaling>
          <c:logBase val="10"/>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Concentration</a:t>
                </a:r>
                <a:r>
                  <a:rPr lang="en-US" b="1" baseline="0">
                    <a:latin typeface="Arial" panose="020B0604020202020204" pitchFamily="34" charset="0"/>
                    <a:cs typeface="Arial" panose="020B0604020202020204" pitchFamily="34" charset="0"/>
                  </a:rPr>
                  <a:t> of Cisplatin (</a:t>
                </a:r>
                <a:r>
                  <a:rPr lang="el-GR" sz="1000" b="1" i="0" u="none" strike="noStrike" kern="1200" baseline="0" dirty="0">
                    <a:solidFill>
                      <a:sysClr val="windowText" lastClr="000000">
                        <a:lumMod val="65000"/>
                        <a:lumOff val="35000"/>
                      </a:sysClr>
                    </a:solidFill>
                    <a:latin typeface="Arial" panose="020B0604020202020204" pitchFamily="34" charset="0"/>
                    <a:cs typeface="Arial" panose="020B0604020202020204" pitchFamily="34" charset="0"/>
                  </a:rPr>
                  <a:t>μ</a:t>
                </a:r>
                <a:r>
                  <a:rPr lang="en-US" sz="1000" b="1" i="0" u="none" strike="noStrike" kern="1200" baseline="0" dirty="0">
                    <a:solidFill>
                      <a:sysClr val="windowText" lastClr="000000">
                        <a:lumMod val="65000"/>
                        <a:lumOff val="35000"/>
                      </a:sysClr>
                    </a:solidFill>
                    <a:latin typeface="Arial" panose="020B0604020202020204" pitchFamily="34" charset="0"/>
                    <a:cs typeface="Arial" panose="020B0604020202020204" pitchFamily="34" charset="0"/>
                  </a:rPr>
                  <a:t>M)</a:t>
                </a:r>
                <a:endParaRPr lang="en-US"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76599696"/>
        <c:crosses val="autoZero"/>
        <c:crossBetween val="midCat"/>
      </c:valAx>
      <c:valAx>
        <c:axId val="117659969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%Viability</a:t>
                </a:r>
                <a:r>
                  <a:rPr lang="en-US" b="1" baseline="0">
                    <a:latin typeface="Arial" panose="020B0604020202020204" pitchFamily="34" charset="0"/>
                    <a:cs typeface="Arial" panose="020B0604020202020204" pitchFamily="34" charset="0"/>
                  </a:rPr>
                  <a:t> of U20S Cells</a:t>
                </a:r>
                <a:endParaRPr lang="en-US" b="1">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765979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a:latin typeface="Arial" panose="020B0604020202020204" pitchFamily="34" charset="0"/>
                <a:cs typeface="Arial" panose="020B0604020202020204" pitchFamily="34" charset="0"/>
              </a:rPr>
              <a:t>Effect</a:t>
            </a:r>
            <a:r>
              <a:rPr lang="en-US" sz="1200" b="1" baseline="0">
                <a:latin typeface="Arial" panose="020B0604020202020204" pitchFamily="34" charset="0"/>
                <a:cs typeface="Arial" panose="020B0604020202020204" pitchFamily="34" charset="0"/>
              </a:rPr>
              <a:t> of Berberine HCl on U20S Cell Viability </a:t>
            </a:r>
            <a:endParaRPr lang="en-US" sz="12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Sheet1!$M$6</c:f>
              <c:strCache>
                <c:ptCount val="1"/>
                <c:pt idx="0">
                  <c:v>%Viability</c:v>
                </c:pt>
              </c:strCache>
            </c:strRef>
          </c:tx>
          <c:spPr>
            <a:ln w="19050" cap="rnd">
              <a:solidFill>
                <a:schemeClr val="tx1"/>
              </a:solidFill>
              <a:round/>
            </a:ln>
            <a:effectLst/>
          </c:spPr>
          <c:marker>
            <c:symbol val="circle"/>
            <c:size val="5"/>
            <c:spPr>
              <a:solidFill>
                <a:srgbClr val="C00000"/>
              </a:solidFill>
              <a:ln w="9525">
                <a:solidFill>
                  <a:schemeClr val="accent1"/>
                </a:solidFill>
              </a:ln>
              <a:effectLst/>
            </c:spPr>
          </c:marker>
          <c:xVal>
            <c:numRef>
              <c:f>Sheet1!$L$7:$L$13</c:f>
              <c:numCache>
                <c:formatCode>General</c:formatCode>
                <c:ptCount val="7"/>
                <c:pt idx="0">
                  <c:v>150</c:v>
                </c:pt>
                <c:pt idx="1">
                  <c:v>50</c:v>
                </c:pt>
                <c:pt idx="2">
                  <c:v>16.66667</c:v>
                </c:pt>
                <c:pt idx="3">
                  <c:v>5.5555560000000002</c:v>
                </c:pt>
                <c:pt idx="4">
                  <c:v>1.8518520000000001</c:v>
                </c:pt>
                <c:pt idx="5">
                  <c:v>0.61728400000000005</c:v>
                </c:pt>
                <c:pt idx="6">
                  <c:v>0</c:v>
                </c:pt>
              </c:numCache>
            </c:numRef>
          </c:xVal>
          <c:yVal>
            <c:numRef>
              <c:f>Sheet1!$M$7:$M$13</c:f>
              <c:numCache>
                <c:formatCode>General</c:formatCode>
                <c:ptCount val="7"/>
                <c:pt idx="0">
                  <c:v>52.5</c:v>
                </c:pt>
                <c:pt idx="1">
                  <c:v>76.5</c:v>
                </c:pt>
                <c:pt idx="2">
                  <c:v>92.25</c:v>
                </c:pt>
                <c:pt idx="3">
                  <c:v>93</c:v>
                </c:pt>
                <c:pt idx="4">
                  <c:v>99.75</c:v>
                </c:pt>
                <c:pt idx="5">
                  <c:v>108.75</c:v>
                </c:pt>
                <c:pt idx="6">
                  <c:v>100</c:v>
                </c:pt>
              </c:numCache>
            </c:numRef>
          </c:yVal>
          <c:smooth val="0"/>
          <c:extLst>
            <c:ext xmlns:c16="http://schemas.microsoft.com/office/drawing/2014/chart" uri="{C3380CC4-5D6E-409C-BE32-E72D297353CC}">
              <c16:uniqueId val="{00000000-A3DD-904D-B0EF-98D6C488E7B1}"/>
            </c:ext>
          </c:extLst>
        </c:ser>
        <c:dLbls>
          <c:showLegendKey val="0"/>
          <c:showVal val="0"/>
          <c:showCatName val="0"/>
          <c:showSerName val="0"/>
          <c:showPercent val="0"/>
          <c:showBubbleSize val="0"/>
        </c:dLbls>
        <c:axId val="2020904896"/>
        <c:axId val="2020866368"/>
      </c:scatterChart>
      <c:valAx>
        <c:axId val="2020904896"/>
        <c:scaling>
          <c:logBase val="10"/>
          <c:orientation val="minMax"/>
          <c:min val="1"/>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Concentration</a:t>
                </a:r>
                <a:r>
                  <a:rPr lang="en-US" b="1" baseline="0">
                    <a:latin typeface="Arial" panose="020B0604020202020204" pitchFamily="34" charset="0"/>
                    <a:cs typeface="Arial" panose="020B0604020202020204" pitchFamily="34" charset="0"/>
                  </a:rPr>
                  <a:t> of Berberine HCl (</a:t>
                </a:r>
                <a:r>
                  <a:rPr lang="el-GR" sz="1000" b="1" i="0" u="none" strike="noStrike" kern="1200" baseline="0" dirty="0">
                    <a:solidFill>
                      <a:sysClr val="windowText" lastClr="000000">
                        <a:lumMod val="65000"/>
                        <a:lumOff val="35000"/>
                      </a:sysClr>
                    </a:solidFill>
                    <a:latin typeface="Arial" panose="020B0604020202020204" pitchFamily="34" charset="0"/>
                    <a:cs typeface="Arial" panose="020B0604020202020204" pitchFamily="34" charset="0"/>
                  </a:rPr>
                  <a:t>μ</a:t>
                </a:r>
                <a:r>
                  <a:rPr lang="en-US" sz="1000" b="1" i="0" u="none" strike="noStrike" kern="1200" baseline="0" dirty="0">
                    <a:solidFill>
                      <a:sysClr val="windowText" lastClr="000000">
                        <a:lumMod val="65000"/>
                        <a:lumOff val="35000"/>
                      </a:sysClr>
                    </a:solidFill>
                    <a:latin typeface="Arial" panose="020B0604020202020204" pitchFamily="34" charset="0"/>
                    <a:cs typeface="Arial" panose="020B0604020202020204" pitchFamily="34" charset="0"/>
                  </a:rPr>
                  <a:t>M)</a:t>
                </a:r>
                <a:endParaRPr lang="en-US"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20866368"/>
        <c:crosses val="autoZero"/>
        <c:crossBetween val="midCat"/>
      </c:valAx>
      <c:valAx>
        <c:axId val="2020866368"/>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%Viability</a:t>
                </a:r>
                <a:r>
                  <a:rPr lang="en-US" b="1" baseline="0">
                    <a:latin typeface="Arial" panose="020B0604020202020204" pitchFamily="34" charset="0"/>
                    <a:cs typeface="Arial" panose="020B0604020202020204" pitchFamily="34" charset="0"/>
                  </a:rPr>
                  <a:t> of U20S Cells</a:t>
                </a:r>
                <a:endParaRPr lang="en-US" b="1">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20904896"/>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524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91846" y="5387342"/>
            <a:ext cx="37307519"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560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486405" y="17289785"/>
            <a:ext cx="32918401" cy="79476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267"/>
              </a:spcBef>
              <a:spcAft>
                <a:spcPts val="0"/>
              </a:spcAft>
              <a:buClr>
                <a:schemeClr val="dk1"/>
              </a:buClr>
              <a:buSzPts val="11520"/>
              <a:buNone/>
              <a:defRPr sz="10240"/>
            </a:lvl1pPr>
            <a:lvl2pPr lvl="1" algn="ctr">
              <a:lnSpc>
                <a:spcPct val="90000"/>
              </a:lnSpc>
              <a:spcBef>
                <a:spcPts val="2133"/>
              </a:spcBef>
              <a:spcAft>
                <a:spcPts val="0"/>
              </a:spcAft>
              <a:buClr>
                <a:schemeClr val="dk1"/>
              </a:buClr>
              <a:buSzPts val="9600"/>
              <a:buNone/>
              <a:defRPr sz="8533"/>
            </a:lvl2pPr>
            <a:lvl3pPr lvl="2" algn="ctr">
              <a:lnSpc>
                <a:spcPct val="90000"/>
              </a:lnSpc>
              <a:spcBef>
                <a:spcPts val="2133"/>
              </a:spcBef>
              <a:spcAft>
                <a:spcPts val="0"/>
              </a:spcAft>
              <a:buClr>
                <a:schemeClr val="dk1"/>
              </a:buClr>
              <a:buSzPts val="8640"/>
              <a:buNone/>
              <a:defRPr sz="7680"/>
            </a:lvl3pPr>
            <a:lvl4pPr lvl="3" algn="ctr">
              <a:lnSpc>
                <a:spcPct val="90000"/>
              </a:lnSpc>
              <a:spcBef>
                <a:spcPts val="2133"/>
              </a:spcBef>
              <a:spcAft>
                <a:spcPts val="0"/>
              </a:spcAft>
              <a:buClr>
                <a:schemeClr val="dk1"/>
              </a:buClr>
              <a:buSzPts val="7680"/>
              <a:buNone/>
              <a:defRPr sz="6826"/>
            </a:lvl4pPr>
            <a:lvl5pPr lvl="4" algn="ctr">
              <a:lnSpc>
                <a:spcPct val="90000"/>
              </a:lnSpc>
              <a:spcBef>
                <a:spcPts val="2133"/>
              </a:spcBef>
              <a:spcAft>
                <a:spcPts val="0"/>
              </a:spcAft>
              <a:buClr>
                <a:schemeClr val="dk1"/>
              </a:buClr>
              <a:buSzPts val="7680"/>
              <a:buNone/>
              <a:defRPr sz="6826"/>
            </a:lvl5pPr>
            <a:lvl6pPr lvl="5" algn="ctr">
              <a:lnSpc>
                <a:spcPct val="90000"/>
              </a:lnSpc>
              <a:spcBef>
                <a:spcPts val="2133"/>
              </a:spcBef>
              <a:spcAft>
                <a:spcPts val="0"/>
              </a:spcAft>
              <a:buClr>
                <a:schemeClr val="dk1"/>
              </a:buClr>
              <a:buSzPts val="7680"/>
              <a:buNone/>
              <a:defRPr sz="6826"/>
            </a:lvl6pPr>
            <a:lvl7pPr lvl="6" algn="ctr">
              <a:lnSpc>
                <a:spcPct val="90000"/>
              </a:lnSpc>
              <a:spcBef>
                <a:spcPts val="2133"/>
              </a:spcBef>
              <a:spcAft>
                <a:spcPts val="0"/>
              </a:spcAft>
              <a:buClr>
                <a:schemeClr val="dk1"/>
              </a:buClr>
              <a:buSzPts val="7680"/>
              <a:buNone/>
              <a:defRPr sz="6826"/>
            </a:lvl7pPr>
            <a:lvl8pPr lvl="7" algn="ctr">
              <a:lnSpc>
                <a:spcPct val="90000"/>
              </a:lnSpc>
              <a:spcBef>
                <a:spcPts val="2133"/>
              </a:spcBef>
              <a:spcAft>
                <a:spcPts val="0"/>
              </a:spcAft>
              <a:buClr>
                <a:schemeClr val="dk1"/>
              </a:buClr>
              <a:buSzPts val="7680"/>
              <a:buNone/>
              <a:defRPr sz="6826"/>
            </a:lvl8pPr>
            <a:lvl9pPr lvl="8" algn="ctr">
              <a:lnSpc>
                <a:spcPct val="90000"/>
              </a:lnSpc>
              <a:spcBef>
                <a:spcPts val="2133"/>
              </a:spcBef>
              <a:spcAft>
                <a:spcPts val="0"/>
              </a:spcAft>
              <a:buClr>
                <a:schemeClr val="dk1"/>
              </a:buClr>
              <a:buSzPts val="7680"/>
              <a:buNone/>
              <a:defRPr sz="6826"/>
            </a:lvl9pPr>
          </a:lstStyle>
          <a:p>
            <a:endParaRPr/>
          </a:p>
        </p:txBody>
      </p:sp>
      <p:sp>
        <p:nvSpPr>
          <p:cNvPr id="14" name="Google Shape;14;p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017520" y="1752608"/>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3017523" y="8763002"/>
            <a:ext cx="18653759" cy="20886422"/>
          </a:xfrm>
          <a:prstGeom prst="rect">
            <a:avLst/>
          </a:prstGeom>
          <a:noFill/>
          <a:ln>
            <a:noFill/>
          </a:ln>
        </p:spPr>
        <p:txBody>
          <a:bodyPr spcFirstLastPara="1" wrap="square" lIns="91425" tIns="45700" rIns="91425" bIns="45700" anchor="t" anchorCtr="0">
            <a:normAutofit/>
          </a:bodyPr>
          <a:lstStyle>
            <a:lvl1pPr marL="406421" lvl="0" indent="-304815" algn="l">
              <a:lnSpc>
                <a:spcPct val="90000"/>
              </a:lnSpc>
              <a:spcBef>
                <a:spcPts val="4267"/>
              </a:spcBef>
              <a:spcAft>
                <a:spcPts val="0"/>
              </a:spcAft>
              <a:buClr>
                <a:schemeClr val="dk1"/>
              </a:buClr>
              <a:buSzPts val="1800"/>
              <a:buChar char="•"/>
              <a:defRPr/>
            </a:lvl1pPr>
            <a:lvl2pPr marL="812841" lvl="1" indent="-304815" algn="l">
              <a:lnSpc>
                <a:spcPct val="90000"/>
              </a:lnSpc>
              <a:spcBef>
                <a:spcPts val="2133"/>
              </a:spcBef>
              <a:spcAft>
                <a:spcPts val="0"/>
              </a:spcAft>
              <a:buClr>
                <a:schemeClr val="dk1"/>
              </a:buClr>
              <a:buSzPts val="1800"/>
              <a:buChar char="•"/>
              <a:defRPr/>
            </a:lvl2pPr>
            <a:lvl3pPr marL="1219262" lvl="2" indent="-304815" algn="l">
              <a:lnSpc>
                <a:spcPct val="90000"/>
              </a:lnSpc>
              <a:spcBef>
                <a:spcPts val="2133"/>
              </a:spcBef>
              <a:spcAft>
                <a:spcPts val="0"/>
              </a:spcAft>
              <a:buClr>
                <a:schemeClr val="dk1"/>
              </a:buClr>
              <a:buSzPts val="1800"/>
              <a:buChar char="•"/>
              <a:defRPr/>
            </a:lvl3pPr>
            <a:lvl4pPr marL="1625682" lvl="3" indent="-304815" algn="l">
              <a:lnSpc>
                <a:spcPct val="90000"/>
              </a:lnSpc>
              <a:spcBef>
                <a:spcPts val="2133"/>
              </a:spcBef>
              <a:spcAft>
                <a:spcPts val="0"/>
              </a:spcAft>
              <a:buClr>
                <a:schemeClr val="dk1"/>
              </a:buClr>
              <a:buSzPts val="1800"/>
              <a:buChar char="•"/>
              <a:defRPr/>
            </a:lvl4pPr>
            <a:lvl5pPr marL="2032101" lvl="4" indent="-304815" algn="l">
              <a:lnSpc>
                <a:spcPct val="90000"/>
              </a:lnSpc>
              <a:spcBef>
                <a:spcPts val="2133"/>
              </a:spcBef>
              <a:spcAft>
                <a:spcPts val="0"/>
              </a:spcAft>
              <a:buClr>
                <a:schemeClr val="dk1"/>
              </a:buClr>
              <a:buSzPts val="1800"/>
              <a:buChar char="•"/>
              <a:defRPr/>
            </a:lvl5pPr>
            <a:lvl6pPr marL="2438522" lvl="5" indent="-304815" algn="l">
              <a:lnSpc>
                <a:spcPct val="90000"/>
              </a:lnSpc>
              <a:spcBef>
                <a:spcPts val="2133"/>
              </a:spcBef>
              <a:spcAft>
                <a:spcPts val="0"/>
              </a:spcAft>
              <a:buClr>
                <a:schemeClr val="dk1"/>
              </a:buClr>
              <a:buSzPts val="1800"/>
              <a:buChar char="•"/>
              <a:defRPr/>
            </a:lvl6pPr>
            <a:lvl7pPr marL="2844944" lvl="6" indent="-304815" algn="l">
              <a:lnSpc>
                <a:spcPct val="90000"/>
              </a:lnSpc>
              <a:spcBef>
                <a:spcPts val="2133"/>
              </a:spcBef>
              <a:spcAft>
                <a:spcPts val="0"/>
              </a:spcAft>
              <a:buClr>
                <a:schemeClr val="dk1"/>
              </a:buClr>
              <a:buSzPts val="1800"/>
              <a:buChar char="•"/>
              <a:defRPr/>
            </a:lvl7pPr>
            <a:lvl8pPr marL="3251363" lvl="7" indent="-304815" algn="l">
              <a:lnSpc>
                <a:spcPct val="90000"/>
              </a:lnSpc>
              <a:spcBef>
                <a:spcPts val="2133"/>
              </a:spcBef>
              <a:spcAft>
                <a:spcPts val="0"/>
              </a:spcAft>
              <a:buClr>
                <a:schemeClr val="dk1"/>
              </a:buClr>
              <a:buSzPts val="1800"/>
              <a:buChar char="•"/>
              <a:defRPr/>
            </a:lvl8pPr>
            <a:lvl9pPr marL="3657783" lvl="8" indent="-304815" algn="l">
              <a:lnSpc>
                <a:spcPct val="90000"/>
              </a:lnSpc>
              <a:spcBef>
                <a:spcPts val="2133"/>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2219926" y="8763002"/>
            <a:ext cx="18653759" cy="20886422"/>
          </a:xfrm>
          <a:prstGeom prst="rect">
            <a:avLst/>
          </a:prstGeom>
          <a:noFill/>
          <a:ln>
            <a:noFill/>
          </a:ln>
        </p:spPr>
        <p:txBody>
          <a:bodyPr spcFirstLastPara="1" wrap="square" lIns="91425" tIns="45700" rIns="91425" bIns="45700" anchor="t" anchorCtr="0">
            <a:normAutofit/>
          </a:bodyPr>
          <a:lstStyle>
            <a:lvl1pPr marL="406421" lvl="0" indent="-304815" algn="l">
              <a:lnSpc>
                <a:spcPct val="90000"/>
              </a:lnSpc>
              <a:spcBef>
                <a:spcPts val="4267"/>
              </a:spcBef>
              <a:spcAft>
                <a:spcPts val="0"/>
              </a:spcAft>
              <a:buClr>
                <a:schemeClr val="dk1"/>
              </a:buClr>
              <a:buSzPts val="1800"/>
              <a:buChar char="•"/>
              <a:defRPr/>
            </a:lvl1pPr>
            <a:lvl2pPr marL="812841" lvl="1" indent="-304815" algn="l">
              <a:lnSpc>
                <a:spcPct val="90000"/>
              </a:lnSpc>
              <a:spcBef>
                <a:spcPts val="2133"/>
              </a:spcBef>
              <a:spcAft>
                <a:spcPts val="0"/>
              </a:spcAft>
              <a:buClr>
                <a:schemeClr val="dk1"/>
              </a:buClr>
              <a:buSzPts val="1800"/>
              <a:buChar char="•"/>
              <a:defRPr/>
            </a:lvl2pPr>
            <a:lvl3pPr marL="1219262" lvl="2" indent="-304815" algn="l">
              <a:lnSpc>
                <a:spcPct val="90000"/>
              </a:lnSpc>
              <a:spcBef>
                <a:spcPts val="2133"/>
              </a:spcBef>
              <a:spcAft>
                <a:spcPts val="0"/>
              </a:spcAft>
              <a:buClr>
                <a:schemeClr val="dk1"/>
              </a:buClr>
              <a:buSzPts val="1800"/>
              <a:buChar char="•"/>
              <a:defRPr/>
            </a:lvl3pPr>
            <a:lvl4pPr marL="1625682" lvl="3" indent="-304815" algn="l">
              <a:lnSpc>
                <a:spcPct val="90000"/>
              </a:lnSpc>
              <a:spcBef>
                <a:spcPts val="2133"/>
              </a:spcBef>
              <a:spcAft>
                <a:spcPts val="0"/>
              </a:spcAft>
              <a:buClr>
                <a:schemeClr val="dk1"/>
              </a:buClr>
              <a:buSzPts val="1800"/>
              <a:buChar char="•"/>
              <a:defRPr/>
            </a:lvl4pPr>
            <a:lvl5pPr marL="2032101" lvl="4" indent="-304815" algn="l">
              <a:lnSpc>
                <a:spcPct val="90000"/>
              </a:lnSpc>
              <a:spcBef>
                <a:spcPts val="2133"/>
              </a:spcBef>
              <a:spcAft>
                <a:spcPts val="0"/>
              </a:spcAft>
              <a:buClr>
                <a:schemeClr val="dk1"/>
              </a:buClr>
              <a:buSzPts val="1800"/>
              <a:buChar char="•"/>
              <a:defRPr/>
            </a:lvl5pPr>
            <a:lvl6pPr marL="2438522" lvl="5" indent="-304815" algn="l">
              <a:lnSpc>
                <a:spcPct val="90000"/>
              </a:lnSpc>
              <a:spcBef>
                <a:spcPts val="2133"/>
              </a:spcBef>
              <a:spcAft>
                <a:spcPts val="0"/>
              </a:spcAft>
              <a:buClr>
                <a:schemeClr val="dk1"/>
              </a:buClr>
              <a:buSzPts val="1800"/>
              <a:buChar char="•"/>
              <a:defRPr/>
            </a:lvl6pPr>
            <a:lvl7pPr marL="2844944" lvl="6" indent="-304815" algn="l">
              <a:lnSpc>
                <a:spcPct val="90000"/>
              </a:lnSpc>
              <a:spcBef>
                <a:spcPts val="2133"/>
              </a:spcBef>
              <a:spcAft>
                <a:spcPts val="0"/>
              </a:spcAft>
              <a:buClr>
                <a:schemeClr val="dk1"/>
              </a:buClr>
              <a:buSzPts val="1800"/>
              <a:buChar char="•"/>
              <a:defRPr/>
            </a:lvl7pPr>
            <a:lvl8pPr marL="3251363" lvl="7" indent="-304815" algn="l">
              <a:lnSpc>
                <a:spcPct val="90000"/>
              </a:lnSpc>
              <a:spcBef>
                <a:spcPts val="2133"/>
              </a:spcBef>
              <a:spcAft>
                <a:spcPts val="0"/>
              </a:spcAft>
              <a:buClr>
                <a:schemeClr val="dk1"/>
              </a:buClr>
              <a:buSzPts val="1800"/>
              <a:buChar char="•"/>
              <a:defRPr/>
            </a:lvl8pPr>
            <a:lvl9pPr marL="3657783" lvl="8" indent="-304815" algn="l">
              <a:lnSpc>
                <a:spcPct val="90000"/>
              </a:lnSpc>
              <a:spcBef>
                <a:spcPts val="2133"/>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023237" y="1752608"/>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023243" y="8069585"/>
            <a:ext cx="18568032" cy="3954779"/>
          </a:xfrm>
          <a:prstGeom prst="rect">
            <a:avLst/>
          </a:prstGeom>
          <a:noFill/>
          <a:ln>
            <a:noFill/>
          </a:ln>
        </p:spPr>
        <p:txBody>
          <a:bodyPr spcFirstLastPara="1" wrap="square" lIns="91425" tIns="45700" rIns="91425" bIns="45700" anchor="b" anchorCtr="0">
            <a:normAutofit/>
          </a:bodyPr>
          <a:lstStyle>
            <a:lvl1pPr marL="406421" lvl="0" indent="-203211" algn="l">
              <a:lnSpc>
                <a:spcPct val="90000"/>
              </a:lnSpc>
              <a:spcBef>
                <a:spcPts val="4267"/>
              </a:spcBef>
              <a:spcAft>
                <a:spcPts val="0"/>
              </a:spcAft>
              <a:buClr>
                <a:schemeClr val="dk1"/>
              </a:buClr>
              <a:buSzPts val="11520"/>
              <a:buNone/>
              <a:defRPr sz="10240" b="1"/>
            </a:lvl1pPr>
            <a:lvl2pPr marL="812841" lvl="1" indent="-203211" algn="l">
              <a:lnSpc>
                <a:spcPct val="90000"/>
              </a:lnSpc>
              <a:spcBef>
                <a:spcPts val="2133"/>
              </a:spcBef>
              <a:spcAft>
                <a:spcPts val="0"/>
              </a:spcAft>
              <a:buClr>
                <a:schemeClr val="dk1"/>
              </a:buClr>
              <a:buSzPts val="9600"/>
              <a:buNone/>
              <a:defRPr sz="8533" b="1"/>
            </a:lvl2pPr>
            <a:lvl3pPr marL="1219262" lvl="2" indent="-203211" algn="l">
              <a:lnSpc>
                <a:spcPct val="90000"/>
              </a:lnSpc>
              <a:spcBef>
                <a:spcPts val="2133"/>
              </a:spcBef>
              <a:spcAft>
                <a:spcPts val="0"/>
              </a:spcAft>
              <a:buClr>
                <a:schemeClr val="dk1"/>
              </a:buClr>
              <a:buSzPts val="8640"/>
              <a:buNone/>
              <a:defRPr sz="7680" b="1"/>
            </a:lvl3pPr>
            <a:lvl4pPr marL="1625682" lvl="3" indent="-203211" algn="l">
              <a:lnSpc>
                <a:spcPct val="90000"/>
              </a:lnSpc>
              <a:spcBef>
                <a:spcPts val="2133"/>
              </a:spcBef>
              <a:spcAft>
                <a:spcPts val="0"/>
              </a:spcAft>
              <a:buClr>
                <a:schemeClr val="dk1"/>
              </a:buClr>
              <a:buSzPts val="7680"/>
              <a:buNone/>
              <a:defRPr sz="6826" b="1"/>
            </a:lvl4pPr>
            <a:lvl5pPr marL="2032101" lvl="4" indent="-203211" algn="l">
              <a:lnSpc>
                <a:spcPct val="90000"/>
              </a:lnSpc>
              <a:spcBef>
                <a:spcPts val="2133"/>
              </a:spcBef>
              <a:spcAft>
                <a:spcPts val="0"/>
              </a:spcAft>
              <a:buClr>
                <a:schemeClr val="dk1"/>
              </a:buClr>
              <a:buSzPts val="7680"/>
              <a:buNone/>
              <a:defRPr sz="6826" b="1"/>
            </a:lvl5pPr>
            <a:lvl6pPr marL="2438522" lvl="5" indent="-203211" algn="l">
              <a:lnSpc>
                <a:spcPct val="90000"/>
              </a:lnSpc>
              <a:spcBef>
                <a:spcPts val="2133"/>
              </a:spcBef>
              <a:spcAft>
                <a:spcPts val="0"/>
              </a:spcAft>
              <a:buClr>
                <a:schemeClr val="dk1"/>
              </a:buClr>
              <a:buSzPts val="7680"/>
              <a:buNone/>
              <a:defRPr sz="6826" b="1"/>
            </a:lvl6pPr>
            <a:lvl7pPr marL="2844944" lvl="6" indent="-203211" algn="l">
              <a:lnSpc>
                <a:spcPct val="90000"/>
              </a:lnSpc>
              <a:spcBef>
                <a:spcPts val="2133"/>
              </a:spcBef>
              <a:spcAft>
                <a:spcPts val="0"/>
              </a:spcAft>
              <a:buClr>
                <a:schemeClr val="dk1"/>
              </a:buClr>
              <a:buSzPts val="7680"/>
              <a:buNone/>
              <a:defRPr sz="6826" b="1"/>
            </a:lvl7pPr>
            <a:lvl8pPr marL="3251363" lvl="7" indent="-203211" algn="l">
              <a:lnSpc>
                <a:spcPct val="90000"/>
              </a:lnSpc>
              <a:spcBef>
                <a:spcPts val="2133"/>
              </a:spcBef>
              <a:spcAft>
                <a:spcPts val="0"/>
              </a:spcAft>
              <a:buClr>
                <a:schemeClr val="dk1"/>
              </a:buClr>
              <a:buSzPts val="7680"/>
              <a:buNone/>
              <a:defRPr sz="6826" b="1"/>
            </a:lvl8pPr>
            <a:lvl9pPr marL="3657783" lvl="8" indent="-203211" algn="l">
              <a:lnSpc>
                <a:spcPct val="90000"/>
              </a:lnSpc>
              <a:spcBef>
                <a:spcPts val="2133"/>
              </a:spcBef>
              <a:spcAft>
                <a:spcPts val="0"/>
              </a:spcAft>
              <a:buClr>
                <a:schemeClr val="dk1"/>
              </a:buClr>
              <a:buSzPts val="7680"/>
              <a:buNone/>
              <a:defRPr sz="6826" b="1"/>
            </a:lvl9pPr>
          </a:lstStyle>
          <a:p>
            <a:endParaRPr/>
          </a:p>
        </p:txBody>
      </p:sp>
      <p:sp>
        <p:nvSpPr>
          <p:cNvPr id="39" name="Google Shape;39;p7"/>
          <p:cNvSpPr txBox="1">
            <a:spLocks noGrp="1"/>
          </p:cNvSpPr>
          <p:nvPr>
            <p:ph type="body" idx="2"/>
          </p:nvPr>
        </p:nvSpPr>
        <p:spPr>
          <a:xfrm>
            <a:off x="3023243" y="12024362"/>
            <a:ext cx="18568032" cy="17686022"/>
          </a:xfrm>
          <a:prstGeom prst="rect">
            <a:avLst/>
          </a:prstGeom>
          <a:noFill/>
          <a:ln>
            <a:noFill/>
          </a:ln>
        </p:spPr>
        <p:txBody>
          <a:bodyPr spcFirstLastPara="1" wrap="square" lIns="91425" tIns="45700" rIns="91425" bIns="45700" anchor="t" anchorCtr="0">
            <a:normAutofit/>
          </a:bodyPr>
          <a:lstStyle>
            <a:lvl1pPr marL="406421" lvl="0" indent="-304815" algn="l">
              <a:lnSpc>
                <a:spcPct val="90000"/>
              </a:lnSpc>
              <a:spcBef>
                <a:spcPts val="4267"/>
              </a:spcBef>
              <a:spcAft>
                <a:spcPts val="0"/>
              </a:spcAft>
              <a:buClr>
                <a:schemeClr val="dk1"/>
              </a:buClr>
              <a:buSzPts val="1800"/>
              <a:buChar char="•"/>
              <a:defRPr/>
            </a:lvl1pPr>
            <a:lvl2pPr marL="812841" lvl="1" indent="-304815" algn="l">
              <a:lnSpc>
                <a:spcPct val="90000"/>
              </a:lnSpc>
              <a:spcBef>
                <a:spcPts val="2133"/>
              </a:spcBef>
              <a:spcAft>
                <a:spcPts val="0"/>
              </a:spcAft>
              <a:buClr>
                <a:schemeClr val="dk1"/>
              </a:buClr>
              <a:buSzPts val="1800"/>
              <a:buChar char="•"/>
              <a:defRPr/>
            </a:lvl2pPr>
            <a:lvl3pPr marL="1219262" lvl="2" indent="-304815" algn="l">
              <a:lnSpc>
                <a:spcPct val="90000"/>
              </a:lnSpc>
              <a:spcBef>
                <a:spcPts val="2133"/>
              </a:spcBef>
              <a:spcAft>
                <a:spcPts val="0"/>
              </a:spcAft>
              <a:buClr>
                <a:schemeClr val="dk1"/>
              </a:buClr>
              <a:buSzPts val="1800"/>
              <a:buChar char="•"/>
              <a:defRPr/>
            </a:lvl3pPr>
            <a:lvl4pPr marL="1625682" lvl="3" indent="-304815" algn="l">
              <a:lnSpc>
                <a:spcPct val="90000"/>
              </a:lnSpc>
              <a:spcBef>
                <a:spcPts val="2133"/>
              </a:spcBef>
              <a:spcAft>
                <a:spcPts val="0"/>
              </a:spcAft>
              <a:buClr>
                <a:schemeClr val="dk1"/>
              </a:buClr>
              <a:buSzPts val="1800"/>
              <a:buChar char="•"/>
              <a:defRPr/>
            </a:lvl4pPr>
            <a:lvl5pPr marL="2032101" lvl="4" indent="-304815" algn="l">
              <a:lnSpc>
                <a:spcPct val="90000"/>
              </a:lnSpc>
              <a:spcBef>
                <a:spcPts val="2133"/>
              </a:spcBef>
              <a:spcAft>
                <a:spcPts val="0"/>
              </a:spcAft>
              <a:buClr>
                <a:schemeClr val="dk1"/>
              </a:buClr>
              <a:buSzPts val="1800"/>
              <a:buChar char="•"/>
              <a:defRPr/>
            </a:lvl5pPr>
            <a:lvl6pPr marL="2438522" lvl="5" indent="-304815" algn="l">
              <a:lnSpc>
                <a:spcPct val="90000"/>
              </a:lnSpc>
              <a:spcBef>
                <a:spcPts val="2133"/>
              </a:spcBef>
              <a:spcAft>
                <a:spcPts val="0"/>
              </a:spcAft>
              <a:buClr>
                <a:schemeClr val="dk1"/>
              </a:buClr>
              <a:buSzPts val="1800"/>
              <a:buChar char="•"/>
              <a:defRPr/>
            </a:lvl6pPr>
            <a:lvl7pPr marL="2844944" lvl="6" indent="-304815" algn="l">
              <a:lnSpc>
                <a:spcPct val="90000"/>
              </a:lnSpc>
              <a:spcBef>
                <a:spcPts val="2133"/>
              </a:spcBef>
              <a:spcAft>
                <a:spcPts val="0"/>
              </a:spcAft>
              <a:buClr>
                <a:schemeClr val="dk1"/>
              </a:buClr>
              <a:buSzPts val="1800"/>
              <a:buChar char="•"/>
              <a:defRPr/>
            </a:lvl7pPr>
            <a:lvl8pPr marL="3251363" lvl="7" indent="-304815" algn="l">
              <a:lnSpc>
                <a:spcPct val="90000"/>
              </a:lnSpc>
              <a:spcBef>
                <a:spcPts val="2133"/>
              </a:spcBef>
              <a:spcAft>
                <a:spcPts val="0"/>
              </a:spcAft>
              <a:buClr>
                <a:schemeClr val="dk1"/>
              </a:buClr>
              <a:buSzPts val="1800"/>
              <a:buChar char="•"/>
              <a:defRPr/>
            </a:lvl8pPr>
            <a:lvl9pPr marL="3657783" lvl="8" indent="-304815" algn="l">
              <a:lnSpc>
                <a:spcPct val="90000"/>
              </a:lnSpc>
              <a:spcBef>
                <a:spcPts val="2133"/>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2219924" y="8069585"/>
            <a:ext cx="18659477" cy="3954779"/>
          </a:xfrm>
          <a:prstGeom prst="rect">
            <a:avLst/>
          </a:prstGeom>
          <a:noFill/>
          <a:ln>
            <a:noFill/>
          </a:ln>
        </p:spPr>
        <p:txBody>
          <a:bodyPr spcFirstLastPara="1" wrap="square" lIns="91425" tIns="45700" rIns="91425" bIns="45700" anchor="b" anchorCtr="0">
            <a:normAutofit/>
          </a:bodyPr>
          <a:lstStyle>
            <a:lvl1pPr marL="406421" lvl="0" indent="-203211" algn="l">
              <a:lnSpc>
                <a:spcPct val="90000"/>
              </a:lnSpc>
              <a:spcBef>
                <a:spcPts val="4267"/>
              </a:spcBef>
              <a:spcAft>
                <a:spcPts val="0"/>
              </a:spcAft>
              <a:buClr>
                <a:schemeClr val="dk1"/>
              </a:buClr>
              <a:buSzPts val="11520"/>
              <a:buNone/>
              <a:defRPr sz="10240" b="1"/>
            </a:lvl1pPr>
            <a:lvl2pPr marL="812841" lvl="1" indent="-203211" algn="l">
              <a:lnSpc>
                <a:spcPct val="90000"/>
              </a:lnSpc>
              <a:spcBef>
                <a:spcPts val="2133"/>
              </a:spcBef>
              <a:spcAft>
                <a:spcPts val="0"/>
              </a:spcAft>
              <a:buClr>
                <a:schemeClr val="dk1"/>
              </a:buClr>
              <a:buSzPts val="9600"/>
              <a:buNone/>
              <a:defRPr sz="8533" b="1"/>
            </a:lvl2pPr>
            <a:lvl3pPr marL="1219262" lvl="2" indent="-203211" algn="l">
              <a:lnSpc>
                <a:spcPct val="90000"/>
              </a:lnSpc>
              <a:spcBef>
                <a:spcPts val="2133"/>
              </a:spcBef>
              <a:spcAft>
                <a:spcPts val="0"/>
              </a:spcAft>
              <a:buClr>
                <a:schemeClr val="dk1"/>
              </a:buClr>
              <a:buSzPts val="8640"/>
              <a:buNone/>
              <a:defRPr sz="7680" b="1"/>
            </a:lvl3pPr>
            <a:lvl4pPr marL="1625682" lvl="3" indent="-203211" algn="l">
              <a:lnSpc>
                <a:spcPct val="90000"/>
              </a:lnSpc>
              <a:spcBef>
                <a:spcPts val="2133"/>
              </a:spcBef>
              <a:spcAft>
                <a:spcPts val="0"/>
              </a:spcAft>
              <a:buClr>
                <a:schemeClr val="dk1"/>
              </a:buClr>
              <a:buSzPts val="7680"/>
              <a:buNone/>
              <a:defRPr sz="6826" b="1"/>
            </a:lvl4pPr>
            <a:lvl5pPr marL="2032101" lvl="4" indent="-203211" algn="l">
              <a:lnSpc>
                <a:spcPct val="90000"/>
              </a:lnSpc>
              <a:spcBef>
                <a:spcPts val="2133"/>
              </a:spcBef>
              <a:spcAft>
                <a:spcPts val="0"/>
              </a:spcAft>
              <a:buClr>
                <a:schemeClr val="dk1"/>
              </a:buClr>
              <a:buSzPts val="7680"/>
              <a:buNone/>
              <a:defRPr sz="6826" b="1"/>
            </a:lvl5pPr>
            <a:lvl6pPr marL="2438522" lvl="5" indent="-203211" algn="l">
              <a:lnSpc>
                <a:spcPct val="90000"/>
              </a:lnSpc>
              <a:spcBef>
                <a:spcPts val="2133"/>
              </a:spcBef>
              <a:spcAft>
                <a:spcPts val="0"/>
              </a:spcAft>
              <a:buClr>
                <a:schemeClr val="dk1"/>
              </a:buClr>
              <a:buSzPts val="7680"/>
              <a:buNone/>
              <a:defRPr sz="6826" b="1"/>
            </a:lvl6pPr>
            <a:lvl7pPr marL="2844944" lvl="6" indent="-203211" algn="l">
              <a:lnSpc>
                <a:spcPct val="90000"/>
              </a:lnSpc>
              <a:spcBef>
                <a:spcPts val="2133"/>
              </a:spcBef>
              <a:spcAft>
                <a:spcPts val="0"/>
              </a:spcAft>
              <a:buClr>
                <a:schemeClr val="dk1"/>
              </a:buClr>
              <a:buSzPts val="7680"/>
              <a:buNone/>
              <a:defRPr sz="6826" b="1"/>
            </a:lvl7pPr>
            <a:lvl8pPr marL="3251363" lvl="7" indent="-203211" algn="l">
              <a:lnSpc>
                <a:spcPct val="90000"/>
              </a:lnSpc>
              <a:spcBef>
                <a:spcPts val="2133"/>
              </a:spcBef>
              <a:spcAft>
                <a:spcPts val="0"/>
              </a:spcAft>
              <a:buClr>
                <a:schemeClr val="dk1"/>
              </a:buClr>
              <a:buSzPts val="7680"/>
              <a:buNone/>
              <a:defRPr sz="6826" b="1"/>
            </a:lvl8pPr>
            <a:lvl9pPr marL="3657783" lvl="8" indent="-203211" algn="l">
              <a:lnSpc>
                <a:spcPct val="90000"/>
              </a:lnSpc>
              <a:spcBef>
                <a:spcPts val="2133"/>
              </a:spcBef>
              <a:spcAft>
                <a:spcPts val="0"/>
              </a:spcAft>
              <a:buClr>
                <a:schemeClr val="dk1"/>
              </a:buClr>
              <a:buSzPts val="7680"/>
              <a:buNone/>
              <a:defRPr sz="6826" b="1"/>
            </a:lvl9pPr>
          </a:lstStyle>
          <a:p>
            <a:endParaRPr/>
          </a:p>
        </p:txBody>
      </p:sp>
      <p:sp>
        <p:nvSpPr>
          <p:cNvPr id="41" name="Google Shape;41;p7"/>
          <p:cNvSpPr txBox="1">
            <a:spLocks noGrp="1"/>
          </p:cNvSpPr>
          <p:nvPr>
            <p:ph type="body" idx="4"/>
          </p:nvPr>
        </p:nvSpPr>
        <p:spPr>
          <a:xfrm>
            <a:off x="22219924" y="12024362"/>
            <a:ext cx="18659477" cy="17686022"/>
          </a:xfrm>
          <a:prstGeom prst="rect">
            <a:avLst/>
          </a:prstGeom>
          <a:noFill/>
          <a:ln>
            <a:noFill/>
          </a:ln>
        </p:spPr>
        <p:txBody>
          <a:bodyPr spcFirstLastPara="1" wrap="square" lIns="91425" tIns="45700" rIns="91425" bIns="45700" anchor="t" anchorCtr="0">
            <a:normAutofit/>
          </a:bodyPr>
          <a:lstStyle>
            <a:lvl1pPr marL="406421" lvl="0" indent="-304815" algn="l">
              <a:lnSpc>
                <a:spcPct val="90000"/>
              </a:lnSpc>
              <a:spcBef>
                <a:spcPts val="4267"/>
              </a:spcBef>
              <a:spcAft>
                <a:spcPts val="0"/>
              </a:spcAft>
              <a:buClr>
                <a:schemeClr val="dk1"/>
              </a:buClr>
              <a:buSzPts val="1800"/>
              <a:buChar char="•"/>
              <a:defRPr/>
            </a:lvl1pPr>
            <a:lvl2pPr marL="812841" lvl="1" indent="-304815" algn="l">
              <a:lnSpc>
                <a:spcPct val="90000"/>
              </a:lnSpc>
              <a:spcBef>
                <a:spcPts val="2133"/>
              </a:spcBef>
              <a:spcAft>
                <a:spcPts val="0"/>
              </a:spcAft>
              <a:buClr>
                <a:schemeClr val="dk1"/>
              </a:buClr>
              <a:buSzPts val="1800"/>
              <a:buChar char="•"/>
              <a:defRPr/>
            </a:lvl2pPr>
            <a:lvl3pPr marL="1219262" lvl="2" indent="-304815" algn="l">
              <a:lnSpc>
                <a:spcPct val="90000"/>
              </a:lnSpc>
              <a:spcBef>
                <a:spcPts val="2133"/>
              </a:spcBef>
              <a:spcAft>
                <a:spcPts val="0"/>
              </a:spcAft>
              <a:buClr>
                <a:schemeClr val="dk1"/>
              </a:buClr>
              <a:buSzPts val="1800"/>
              <a:buChar char="•"/>
              <a:defRPr/>
            </a:lvl3pPr>
            <a:lvl4pPr marL="1625682" lvl="3" indent="-304815" algn="l">
              <a:lnSpc>
                <a:spcPct val="90000"/>
              </a:lnSpc>
              <a:spcBef>
                <a:spcPts val="2133"/>
              </a:spcBef>
              <a:spcAft>
                <a:spcPts val="0"/>
              </a:spcAft>
              <a:buClr>
                <a:schemeClr val="dk1"/>
              </a:buClr>
              <a:buSzPts val="1800"/>
              <a:buChar char="•"/>
              <a:defRPr/>
            </a:lvl4pPr>
            <a:lvl5pPr marL="2032101" lvl="4" indent="-304815" algn="l">
              <a:lnSpc>
                <a:spcPct val="90000"/>
              </a:lnSpc>
              <a:spcBef>
                <a:spcPts val="2133"/>
              </a:spcBef>
              <a:spcAft>
                <a:spcPts val="0"/>
              </a:spcAft>
              <a:buClr>
                <a:schemeClr val="dk1"/>
              </a:buClr>
              <a:buSzPts val="1800"/>
              <a:buChar char="•"/>
              <a:defRPr/>
            </a:lvl5pPr>
            <a:lvl6pPr marL="2438522" lvl="5" indent="-304815" algn="l">
              <a:lnSpc>
                <a:spcPct val="90000"/>
              </a:lnSpc>
              <a:spcBef>
                <a:spcPts val="2133"/>
              </a:spcBef>
              <a:spcAft>
                <a:spcPts val="0"/>
              </a:spcAft>
              <a:buClr>
                <a:schemeClr val="dk1"/>
              </a:buClr>
              <a:buSzPts val="1800"/>
              <a:buChar char="•"/>
              <a:defRPr/>
            </a:lvl6pPr>
            <a:lvl7pPr marL="2844944" lvl="6" indent="-304815" algn="l">
              <a:lnSpc>
                <a:spcPct val="90000"/>
              </a:lnSpc>
              <a:spcBef>
                <a:spcPts val="2133"/>
              </a:spcBef>
              <a:spcAft>
                <a:spcPts val="0"/>
              </a:spcAft>
              <a:buClr>
                <a:schemeClr val="dk1"/>
              </a:buClr>
              <a:buSzPts val="1800"/>
              <a:buChar char="•"/>
              <a:defRPr/>
            </a:lvl7pPr>
            <a:lvl8pPr marL="3251363" lvl="7" indent="-304815" algn="l">
              <a:lnSpc>
                <a:spcPct val="90000"/>
              </a:lnSpc>
              <a:spcBef>
                <a:spcPts val="2133"/>
              </a:spcBef>
              <a:spcAft>
                <a:spcPts val="0"/>
              </a:spcAft>
              <a:buClr>
                <a:schemeClr val="dk1"/>
              </a:buClr>
              <a:buSzPts val="1800"/>
              <a:buChar char="•"/>
              <a:defRPr/>
            </a:lvl8pPr>
            <a:lvl9pPr marL="3657783" lvl="8" indent="-304815" algn="l">
              <a:lnSpc>
                <a:spcPct val="90000"/>
              </a:lnSpc>
              <a:spcBef>
                <a:spcPts val="2133"/>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017520" y="1752608"/>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023240" y="2194560"/>
            <a:ext cx="14156055"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365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8659477" y="4739648"/>
            <a:ext cx="22219920" cy="23393400"/>
          </a:xfrm>
          <a:prstGeom prst="rect">
            <a:avLst/>
          </a:prstGeom>
          <a:noFill/>
          <a:ln>
            <a:noFill/>
          </a:ln>
        </p:spPr>
        <p:txBody>
          <a:bodyPr spcFirstLastPara="1" wrap="square" lIns="91425" tIns="45700" rIns="91425" bIns="45700" anchor="t" anchorCtr="0">
            <a:normAutofit/>
          </a:bodyPr>
          <a:lstStyle>
            <a:lvl1pPr marL="406421" lvl="0" indent="-1070240" algn="l">
              <a:lnSpc>
                <a:spcPct val="90000"/>
              </a:lnSpc>
              <a:spcBef>
                <a:spcPts val="4267"/>
              </a:spcBef>
              <a:spcAft>
                <a:spcPts val="0"/>
              </a:spcAft>
              <a:buClr>
                <a:schemeClr val="dk1"/>
              </a:buClr>
              <a:buSzPts val="15360"/>
              <a:buChar char="•"/>
              <a:defRPr sz="13656"/>
            </a:lvl1pPr>
            <a:lvl2pPr marL="812841" lvl="1" indent="-961861" algn="l">
              <a:lnSpc>
                <a:spcPct val="90000"/>
              </a:lnSpc>
              <a:spcBef>
                <a:spcPts val="2133"/>
              </a:spcBef>
              <a:spcAft>
                <a:spcPts val="0"/>
              </a:spcAft>
              <a:buClr>
                <a:schemeClr val="dk1"/>
              </a:buClr>
              <a:buSzPts val="13440"/>
              <a:buChar char="•"/>
              <a:defRPr sz="11946"/>
            </a:lvl2pPr>
            <a:lvl3pPr marL="1219262" lvl="2" indent="-853483" algn="l">
              <a:lnSpc>
                <a:spcPct val="90000"/>
              </a:lnSpc>
              <a:spcBef>
                <a:spcPts val="2133"/>
              </a:spcBef>
              <a:spcAft>
                <a:spcPts val="0"/>
              </a:spcAft>
              <a:buClr>
                <a:schemeClr val="dk1"/>
              </a:buClr>
              <a:buSzPts val="11520"/>
              <a:buChar char="•"/>
              <a:defRPr sz="10240"/>
            </a:lvl3pPr>
            <a:lvl4pPr marL="1625682" lvl="3" indent="-745104" algn="l">
              <a:lnSpc>
                <a:spcPct val="90000"/>
              </a:lnSpc>
              <a:spcBef>
                <a:spcPts val="2133"/>
              </a:spcBef>
              <a:spcAft>
                <a:spcPts val="0"/>
              </a:spcAft>
              <a:buClr>
                <a:schemeClr val="dk1"/>
              </a:buClr>
              <a:buSzPts val="9600"/>
              <a:buChar char="•"/>
              <a:defRPr sz="8533"/>
            </a:lvl4pPr>
            <a:lvl5pPr marL="2032101" lvl="4" indent="-745104" algn="l">
              <a:lnSpc>
                <a:spcPct val="90000"/>
              </a:lnSpc>
              <a:spcBef>
                <a:spcPts val="2133"/>
              </a:spcBef>
              <a:spcAft>
                <a:spcPts val="0"/>
              </a:spcAft>
              <a:buClr>
                <a:schemeClr val="dk1"/>
              </a:buClr>
              <a:buSzPts val="9600"/>
              <a:buChar char="•"/>
              <a:defRPr sz="8533"/>
            </a:lvl5pPr>
            <a:lvl6pPr marL="2438522" lvl="5" indent="-745104" algn="l">
              <a:lnSpc>
                <a:spcPct val="90000"/>
              </a:lnSpc>
              <a:spcBef>
                <a:spcPts val="2133"/>
              </a:spcBef>
              <a:spcAft>
                <a:spcPts val="0"/>
              </a:spcAft>
              <a:buClr>
                <a:schemeClr val="dk1"/>
              </a:buClr>
              <a:buSzPts val="9600"/>
              <a:buChar char="•"/>
              <a:defRPr sz="8533"/>
            </a:lvl6pPr>
            <a:lvl7pPr marL="2844944" lvl="6" indent="-745104" algn="l">
              <a:lnSpc>
                <a:spcPct val="90000"/>
              </a:lnSpc>
              <a:spcBef>
                <a:spcPts val="2133"/>
              </a:spcBef>
              <a:spcAft>
                <a:spcPts val="0"/>
              </a:spcAft>
              <a:buClr>
                <a:schemeClr val="dk1"/>
              </a:buClr>
              <a:buSzPts val="9600"/>
              <a:buChar char="•"/>
              <a:defRPr sz="8533"/>
            </a:lvl7pPr>
            <a:lvl8pPr marL="3251363" lvl="7" indent="-745104" algn="l">
              <a:lnSpc>
                <a:spcPct val="90000"/>
              </a:lnSpc>
              <a:spcBef>
                <a:spcPts val="2133"/>
              </a:spcBef>
              <a:spcAft>
                <a:spcPts val="0"/>
              </a:spcAft>
              <a:buClr>
                <a:schemeClr val="dk1"/>
              </a:buClr>
              <a:buSzPts val="9600"/>
              <a:buChar char="•"/>
              <a:defRPr sz="8533"/>
            </a:lvl8pPr>
            <a:lvl9pPr marL="3657783" lvl="8" indent="-745104" algn="l">
              <a:lnSpc>
                <a:spcPct val="90000"/>
              </a:lnSpc>
              <a:spcBef>
                <a:spcPts val="2133"/>
              </a:spcBef>
              <a:spcAft>
                <a:spcPts val="0"/>
              </a:spcAft>
              <a:buClr>
                <a:schemeClr val="dk1"/>
              </a:buClr>
              <a:buSzPts val="9600"/>
              <a:buChar char="•"/>
              <a:defRPr sz="8533"/>
            </a:lvl9pPr>
          </a:lstStyle>
          <a:p>
            <a:endParaRPr/>
          </a:p>
        </p:txBody>
      </p:sp>
      <p:sp>
        <p:nvSpPr>
          <p:cNvPr id="57" name="Google Shape;57;p10"/>
          <p:cNvSpPr txBox="1">
            <a:spLocks noGrp="1"/>
          </p:cNvSpPr>
          <p:nvPr>
            <p:ph type="body" idx="2"/>
          </p:nvPr>
        </p:nvSpPr>
        <p:spPr>
          <a:xfrm>
            <a:off x="3023240" y="9875522"/>
            <a:ext cx="14156055" cy="18295622"/>
          </a:xfrm>
          <a:prstGeom prst="rect">
            <a:avLst/>
          </a:prstGeom>
          <a:noFill/>
          <a:ln>
            <a:noFill/>
          </a:ln>
        </p:spPr>
        <p:txBody>
          <a:bodyPr spcFirstLastPara="1" wrap="square" lIns="91425" tIns="45700" rIns="91425" bIns="45700" anchor="t" anchorCtr="0">
            <a:normAutofit/>
          </a:bodyPr>
          <a:lstStyle>
            <a:lvl1pPr marL="406421" lvl="0" indent="-203211" algn="l">
              <a:lnSpc>
                <a:spcPct val="90000"/>
              </a:lnSpc>
              <a:spcBef>
                <a:spcPts val="4267"/>
              </a:spcBef>
              <a:spcAft>
                <a:spcPts val="0"/>
              </a:spcAft>
              <a:buClr>
                <a:schemeClr val="dk1"/>
              </a:buClr>
              <a:buSzPts val="7680"/>
              <a:buNone/>
              <a:defRPr sz="6826"/>
            </a:lvl1pPr>
            <a:lvl2pPr marL="812841" lvl="1" indent="-203211" algn="l">
              <a:lnSpc>
                <a:spcPct val="90000"/>
              </a:lnSpc>
              <a:spcBef>
                <a:spcPts val="2133"/>
              </a:spcBef>
              <a:spcAft>
                <a:spcPts val="0"/>
              </a:spcAft>
              <a:buClr>
                <a:schemeClr val="dk1"/>
              </a:buClr>
              <a:buSzPts val="6720"/>
              <a:buNone/>
              <a:defRPr sz="5973"/>
            </a:lvl2pPr>
            <a:lvl3pPr marL="1219262" lvl="2" indent="-203211" algn="l">
              <a:lnSpc>
                <a:spcPct val="90000"/>
              </a:lnSpc>
              <a:spcBef>
                <a:spcPts val="2133"/>
              </a:spcBef>
              <a:spcAft>
                <a:spcPts val="0"/>
              </a:spcAft>
              <a:buClr>
                <a:schemeClr val="dk1"/>
              </a:buClr>
              <a:buSzPts val="5760"/>
              <a:buNone/>
              <a:defRPr sz="5120"/>
            </a:lvl3pPr>
            <a:lvl4pPr marL="1625682" lvl="3" indent="-203211" algn="l">
              <a:lnSpc>
                <a:spcPct val="90000"/>
              </a:lnSpc>
              <a:spcBef>
                <a:spcPts val="2133"/>
              </a:spcBef>
              <a:spcAft>
                <a:spcPts val="0"/>
              </a:spcAft>
              <a:buClr>
                <a:schemeClr val="dk1"/>
              </a:buClr>
              <a:buSzPts val="4800"/>
              <a:buNone/>
              <a:defRPr sz="4267"/>
            </a:lvl4pPr>
            <a:lvl5pPr marL="2032101" lvl="4" indent="-203211" algn="l">
              <a:lnSpc>
                <a:spcPct val="90000"/>
              </a:lnSpc>
              <a:spcBef>
                <a:spcPts val="2133"/>
              </a:spcBef>
              <a:spcAft>
                <a:spcPts val="0"/>
              </a:spcAft>
              <a:buClr>
                <a:schemeClr val="dk1"/>
              </a:buClr>
              <a:buSzPts val="4800"/>
              <a:buNone/>
              <a:defRPr sz="4267"/>
            </a:lvl5pPr>
            <a:lvl6pPr marL="2438522" lvl="5" indent="-203211" algn="l">
              <a:lnSpc>
                <a:spcPct val="90000"/>
              </a:lnSpc>
              <a:spcBef>
                <a:spcPts val="2133"/>
              </a:spcBef>
              <a:spcAft>
                <a:spcPts val="0"/>
              </a:spcAft>
              <a:buClr>
                <a:schemeClr val="dk1"/>
              </a:buClr>
              <a:buSzPts val="4800"/>
              <a:buNone/>
              <a:defRPr sz="4267"/>
            </a:lvl6pPr>
            <a:lvl7pPr marL="2844944" lvl="6" indent="-203211" algn="l">
              <a:lnSpc>
                <a:spcPct val="90000"/>
              </a:lnSpc>
              <a:spcBef>
                <a:spcPts val="2133"/>
              </a:spcBef>
              <a:spcAft>
                <a:spcPts val="0"/>
              </a:spcAft>
              <a:buClr>
                <a:schemeClr val="dk1"/>
              </a:buClr>
              <a:buSzPts val="4800"/>
              <a:buNone/>
              <a:defRPr sz="4267"/>
            </a:lvl7pPr>
            <a:lvl8pPr marL="3251363" lvl="7" indent="-203211" algn="l">
              <a:lnSpc>
                <a:spcPct val="90000"/>
              </a:lnSpc>
              <a:spcBef>
                <a:spcPts val="2133"/>
              </a:spcBef>
              <a:spcAft>
                <a:spcPts val="0"/>
              </a:spcAft>
              <a:buClr>
                <a:schemeClr val="dk1"/>
              </a:buClr>
              <a:buSzPts val="4800"/>
              <a:buNone/>
              <a:defRPr sz="4267"/>
            </a:lvl8pPr>
            <a:lvl9pPr marL="3657783" lvl="8" indent="-203211" algn="l">
              <a:lnSpc>
                <a:spcPct val="90000"/>
              </a:lnSpc>
              <a:spcBef>
                <a:spcPts val="2133"/>
              </a:spcBef>
              <a:spcAft>
                <a:spcPts val="0"/>
              </a:spcAft>
              <a:buClr>
                <a:schemeClr val="dk1"/>
              </a:buClr>
              <a:buSzPts val="4800"/>
              <a:buNone/>
              <a:defRPr sz="4267"/>
            </a:lvl9pPr>
          </a:lstStyle>
          <a:p>
            <a:endParaRPr/>
          </a:p>
        </p:txBody>
      </p:sp>
      <p:sp>
        <p:nvSpPr>
          <p:cNvPr id="58" name="Google Shape;58;p10"/>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023240" y="2194560"/>
            <a:ext cx="14156055"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365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8659477" y="4739648"/>
            <a:ext cx="22219920" cy="23393400"/>
          </a:xfrm>
          <a:prstGeom prst="rect">
            <a:avLst/>
          </a:prstGeom>
          <a:noFill/>
          <a:ln>
            <a:noFill/>
          </a:ln>
        </p:spPr>
      </p:sp>
      <p:sp>
        <p:nvSpPr>
          <p:cNvPr id="64" name="Google Shape;64;p11"/>
          <p:cNvSpPr txBox="1">
            <a:spLocks noGrp="1"/>
          </p:cNvSpPr>
          <p:nvPr>
            <p:ph type="body" idx="1"/>
          </p:nvPr>
        </p:nvSpPr>
        <p:spPr>
          <a:xfrm>
            <a:off x="3023240" y="9875522"/>
            <a:ext cx="14156055" cy="18295622"/>
          </a:xfrm>
          <a:prstGeom prst="rect">
            <a:avLst/>
          </a:prstGeom>
          <a:noFill/>
          <a:ln>
            <a:noFill/>
          </a:ln>
        </p:spPr>
        <p:txBody>
          <a:bodyPr spcFirstLastPara="1" wrap="square" lIns="91425" tIns="45700" rIns="91425" bIns="45700" anchor="t" anchorCtr="0">
            <a:normAutofit/>
          </a:bodyPr>
          <a:lstStyle>
            <a:lvl1pPr marL="406421" lvl="0" indent="-203211" algn="l">
              <a:lnSpc>
                <a:spcPct val="90000"/>
              </a:lnSpc>
              <a:spcBef>
                <a:spcPts val="4267"/>
              </a:spcBef>
              <a:spcAft>
                <a:spcPts val="0"/>
              </a:spcAft>
              <a:buClr>
                <a:schemeClr val="dk1"/>
              </a:buClr>
              <a:buSzPts val="7680"/>
              <a:buNone/>
              <a:defRPr sz="6826"/>
            </a:lvl1pPr>
            <a:lvl2pPr marL="812841" lvl="1" indent="-203211" algn="l">
              <a:lnSpc>
                <a:spcPct val="90000"/>
              </a:lnSpc>
              <a:spcBef>
                <a:spcPts val="2133"/>
              </a:spcBef>
              <a:spcAft>
                <a:spcPts val="0"/>
              </a:spcAft>
              <a:buClr>
                <a:schemeClr val="dk1"/>
              </a:buClr>
              <a:buSzPts val="6720"/>
              <a:buNone/>
              <a:defRPr sz="5973"/>
            </a:lvl2pPr>
            <a:lvl3pPr marL="1219262" lvl="2" indent="-203211" algn="l">
              <a:lnSpc>
                <a:spcPct val="90000"/>
              </a:lnSpc>
              <a:spcBef>
                <a:spcPts val="2133"/>
              </a:spcBef>
              <a:spcAft>
                <a:spcPts val="0"/>
              </a:spcAft>
              <a:buClr>
                <a:schemeClr val="dk1"/>
              </a:buClr>
              <a:buSzPts val="5760"/>
              <a:buNone/>
              <a:defRPr sz="5120"/>
            </a:lvl3pPr>
            <a:lvl4pPr marL="1625682" lvl="3" indent="-203211" algn="l">
              <a:lnSpc>
                <a:spcPct val="90000"/>
              </a:lnSpc>
              <a:spcBef>
                <a:spcPts val="2133"/>
              </a:spcBef>
              <a:spcAft>
                <a:spcPts val="0"/>
              </a:spcAft>
              <a:buClr>
                <a:schemeClr val="dk1"/>
              </a:buClr>
              <a:buSzPts val="4800"/>
              <a:buNone/>
              <a:defRPr sz="4267"/>
            </a:lvl4pPr>
            <a:lvl5pPr marL="2032101" lvl="4" indent="-203211" algn="l">
              <a:lnSpc>
                <a:spcPct val="90000"/>
              </a:lnSpc>
              <a:spcBef>
                <a:spcPts val="2133"/>
              </a:spcBef>
              <a:spcAft>
                <a:spcPts val="0"/>
              </a:spcAft>
              <a:buClr>
                <a:schemeClr val="dk1"/>
              </a:buClr>
              <a:buSzPts val="4800"/>
              <a:buNone/>
              <a:defRPr sz="4267"/>
            </a:lvl5pPr>
            <a:lvl6pPr marL="2438522" lvl="5" indent="-203211" algn="l">
              <a:lnSpc>
                <a:spcPct val="90000"/>
              </a:lnSpc>
              <a:spcBef>
                <a:spcPts val="2133"/>
              </a:spcBef>
              <a:spcAft>
                <a:spcPts val="0"/>
              </a:spcAft>
              <a:buClr>
                <a:schemeClr val="dk1"/>
              </a:buClr>
              <a:buSzPts val="4800"/>
              <a:buNone/>
              <a:defRPr sz="4267"/>
            </a:lvl6pPr>
            <a:lvl7pPr marL="2844944" lvl="6" indent="-203211" algn="l">
              <a:lnSpc>
                <a:spcPct val="90000"/>
              </a:lnSpc>
              <a:spcBef>
                <a:spcPts val="2133"/>
              </a:spcBef>
              <a:spcAft>
                <a:spcPts val="0"/>
              </a:spcAft>
              <a:buClr>
                <a:schemeClr val="dk1"/>
              </a:buClr>
              <a:buSzPts val="4800"/>
              <a:buNone/>
              <a:defRPr sz="4267"/>
            </a:lvl7pPr>
            <a:lvl8pPr marL="3251363" lvl="7" indent="-203211" algn="l">
              <a:lnSpc>
                <a:spcPct val="90000"/>
              </a:lnSpc>
              <a:spcBef>
                <a:spcPts val="2133"/>
              </a:spcBef>
              <a:spcAft>
                <a:spcPts val="0"/>
              </a:spcAft>
              <a:buClr>
                <a:schemeClr val="dk1"/>
              </a:buClr>
              <a:buSzPts val="4800"/>
              <a:buNone/>
              <a:defRPr sz="4267"/>
            </a:lvl8pPr>
            <a:lvl9pPr marL="3657783" lvl="8" indent="-203211" algn="l">
              <a:lnSpc>
                <a:spcPct val="90000"/>
              </a:lnSpc>
              <a:spcBef>
                <a:spcPts val="2133"/>
              </a:spcBef>
              <a:spcAft>
                <a:spcPts val="0"/>
              </a:spcAft>
              <a:buClr>
                <a:schemeClr val="dk1"/>
              </a:buClr>
              <a:buSzPts val="4800"/>
              <a:buNone/>
              <a:defRPr sz="4267"/>
            </a:lvl9pPr>
          </a:lstStyle>
          <a:p>
            <a:endParaRPr/>
          </a:p>
        </p:txBody>
      </p:sp>
      <p:sp>
        <p:nvSpPr>
          <p:cNvPr id="65" name="Google Shape;65;p11"/>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017520" y="1752608"/>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502392" y="278132"/>
            <a:ext cx="20886422" cy="37856160"/>
          </a:xfrm>
          <a:prstGeom prst="rect">
            <a:avLst/>
          </a:prstGeom>
          <a:noFill/>
          <a:ln>
            <a:noFill/>
          </a:ln>
        </p:spPr>
        <p:txBody>
          <a:bodyPr spcFirstLastPara="1" wrap="square" lIns="91425" tIns="45700" rIns="91425" bIns="45700" anchor="t" anchorCtr="0">
            <a:normAutofit/>
          </a:bodyPr>
          <a:lstStyle>
            <a:lvl1pPr marL="406421" lvl="0" indent="-304815" algn="l">
              <a:lnSpc>
                <a:spcPct val="90000"/>
              </a:lnSpc>
              <a:spcBef>
                <a:spcPts val="4267"/>
              </a:spcBef>
              <a:spcAft>
                <a:spcPts val="0"/>
              </a:spcAft>
              <a:buClr>
                <a:schemeClr val="dk1"/>
              </a:buClr>
              <a:buSzPts val="1800"/>
              <a:buChar char="•"/>
              <a:defRPr/>
            </a:lvl1pPr>
            <a:lvl2pPr marL="812841" lvl="1" indent="-304815" algn="l">
              <a:lnSpc>
                <a:spcPct val="90000"/>
              </a:lnSpc>
              <a:spcBef>
                <a:spcPts val="2133"/>
              </a:spcBef>
              <a:spcAft>
                <a:spcPts val="0"/>
              </a:spcAft>
              <a:buClr>
                <a:schemeClr val="dk1"/>
              </a:buClr>
              <a:buSzPts val="1800"/>
              <a:buChar char="•"/>
              <a:defRPr/>
            </a:lvl2pPr>
            <a:lvl3pPr marL="1219262" lvl="2" indent="-304815" algn="l">
              <a:lnSpc>
                <a:spcPct val="90000"/>
              </a:lnSpc>
              <a:spcBef>
                <a:spcPts val="2133"/>
              </a:spcBef>
              <a:spcAft>
                <a:spcPts val="0"/>
              </a:spcAft>
              <a:buClr>
                <a:schemeClr val="dk1"/>
              </a:buClr>
              <a:buSzPts val="1800"/>
              <a:buChar char="•"/>
              <a:defRPr/>
            </a:lvl3pPr>
            <a:lvl4pPr marL="1625682" lvl="3" indent="-304815" algn="l">
              <a:lnSpc>
                <a:spcPct val="90000"/>
              </a:lnSpc>
              <a:spcBef>
                <a:spcPts val="2133"/>
              </a:spcBef>
              <a:spcAft>
                <a:spcPts val="0"/>
              </a:spcAft>
              <a:buClr>
                <a:schemeClr val="dk1"/>
              </a:buClr>
              <a:buSzPts val="1800"/>
              <a:buChar char="•"/>
              <a:defRPr/>
            </a:lvl4pPr>
            <a:lvl5pPr marL="2032101" lvl="4" indent="-304815" algn="l">
              <a:lnSpc>
                <a:spcPct val="90000"/>
              </a:lnSpc>
              <a:spcBef>
                <a:spcPts val="2133"/>
              </a:spcBef>
              <a:spcAft>
                <a:spcPts val="0"/>
              </a:spcAft>
              <a:buClr>
                <a:schemeClr val="dk1"/>
              </a:buClr>
              <a:buSzPts val="1800"/>
              <a:buChar char="•"/>
              <a:defRPr/>
            </a:lvl5pPr>
            <a:lvl6pPr marL="2438522" lvl="5" indent="-304815" algn="l">
              <a:lnSpc>
                <a:spcPct val="90000"/>
              </a:lnSpc>
              <a:spcBef>
                <a:spcPts val="2133"/>
              </a:spcBef>
              <a:spcAft>
                <a:spcPts val="0"/>
              </a:spcAft>
              <a:buClr>
                <a:schemeClr val="dk1"/>
              </a:buClr>
              <a:buSzPts val="1800"/>
              <a:buChar char="•"/>
              <a:defRPr/>
            </a:lvl6pPr>
            <a:lvl7pPr marL="2844944" lvl="6" indent="-304815" algn="l">
              <a:lnSpc>
                <a:spcPct val="90000"/>
              </a:lnSpc>
              <a:spcBef>
                <a:spcPts val="2133"/>
              </a:spcBef>
              <a:spcAft>
                <a:spcPts val="0"/>
              </a:spcAft>
              <a:buClr>
                <a:schemeClr val="dk1"/>
              </a:buClr>
              <a:buSzPts val="1800"/>
              <a:buChar char="•"/>
              <a:defRPr/>
            </a:lvl7pPr>
            <a:lvl8pPr marL="3251363" lvl="7" indent="-304815" algn="l">
              <a:lnSpc>
                <a:spcPct val="90000"/>
              </a:lnSpc>
              <a:spcBef>
                <a:spcPts val="2133"/>
              </a:spcBef>
              <a:spcAft>
                <a:spcPts val="0"/>
              </a:spcAft>
              <a:buClr>
                <a:schemeClr val="dk1"/>
              </a:buClr>
              <a:buSzPts val="1800"/>
              <a:buChar char="•"/>
              <a:defRPr/>
            </a:lvl8pPr>
            <a:lvl9pPr marL="3657783" lvl="8" indent="-304815" algn="l">
              <a:lnSpc>
                <a:spcPct val="90000"/>
              </a:lnSpc>
              <a:spcBef>
                <a:spcPts val="2133"/>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2193252" y="10968992"/>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990854" y="1779274"/>
            <a:ext cx="27896822" cy="27843481"/>
          </a:xfrm>
          <a:prstGeom prst="rect">
            <a:avLst/>
          </a:prstGeom>
          <a:noFill/>
          <a:ln>
            <a:noFill/>
          </a:ln>
        </p:spPr>
        <p:txBody>
          <a:bodyPr spcFirstLastPara="1" wrap="square" lIns="91425" tIns="45700" rIns="91425" bIns="45700" anchor="t" anchorCtr="0">
            <a:normAutofit/>
          </a:bodyPr>
          <a:lstStyle>
            <a:lvl1pPr marL="406421" lvl="0" indent="-304815" algn="l">
              <a:lnSpc>
                <a:spcPct val="90000"/>
              </a:lnSpc>
              <a:spcBef>
                <a:spcPts val="4267"/>
              </a:spcBef>
              <a:spcAft>
                <a:spcPts val="0"/>
              </a:spcAft>
              <a:buClr>
                <a:schemeClr val="dk1"/>
              </a:buClr>
              <a:buSzPts val="1800"/>
              <a:buChar char="•"/>
              <a:defRPr/>
            </a:lvl1pPr>
            <a:lvl2pPr marL="812841" lvl="1" indent="-304815" algn="l">
              <a:lnSpc>
                <a:spcPct val="90000"/>
              </a:lnSpc>
              <a:spcBef>
                <a:spcPts val="2133"/>
              </a:spcBef>
              <a:spcAft>
                <a:spcPts val="0"/>
              </a:spcAft>
              <a:buClr>
                <a:schemeClr val="dk1"/>
              </a:buClr>
              <a:buSzPts val="1800"/>
              <a:buChar char="•"/>
              <a:defRPr/>
            </a:lvl2pPr>
            <a:lvl3pPr marL="1219262" lvl="2" indent="-304815" algn="l">
              <a:lnSpc>
                <a:spcPct val="90000"/>
              </a:lnSpc>
              <a:spcBef>
                <a:spcPts val="2133"/>
              </a:spcBef>
              <a:spcAft>
                <a:spcPts val="0"/>
              </a:spcAft>
              <a:buClr>
                <a:schemeClr val="dk1"/>
              </a:buClr>
              <a:buSzPts val="1800"/>
              <a:buChar char="•"/>
              <a:defRPr/>
            </a:lvl3pPr>
            <a:lvl4pPr marL="1625682" lvl="3" indent="-304815" algn="l">
              <a:lnSpc>
                <a:spcPct val="90000"/>
              </a:lnSpc>
              <a:spcBef>
                <a:spcPts val="2133"/>
              </a:spcBef>
              <a:spcAft>
                <a:spcPts val="0"/>
              </a:spcAft>
              <a:buClr>
                <a:schemeClr val="dk1"/>
              </a:buClr>
              <a:buSzPts val="1800"/>
              <a:buChar char="•"/>
              <a:defRPr/>
            </a:lvl4pPr>
            <a:lvl5pPr marL="2032101" lvl="4" indent="-304815" algn="l">
              <a:lnSpc>
                <a:spcPct val="90000"/>
              </a:lnSpc>
              <a:spcBef>
                <a:spcPts val="2133"/>
              </a:spcBef>
              <a:spcAft>
                <a:spcPts val="0"/>
              </a:spcAft>
              <a:buClr>
                <a:schemeClr val="dk1"/>
              </a:buClr>
              <a:buSzPts val="1800"/>
              <a:buChar char="•"/>
              <a:defRPr/>
            </a:lvl5pPr>
            <a:lvl6pPr marL="2438522" lvl="5" indent="-304815" algn="l">
              <a:lnSpc>
                <a:spcPct val="90000"/>
              </a:lnSpc>
              <a:spcBef>
                <a:spcPts val="2133"/>
              </a:spcBef>
              <a:spcAft>
                <a:spcPts val="0"/>
              </a:spcAft>
              <a:buClr>
                <a:schemeClr val="dk1"/>
              </a:buClr>
              <a:buSzPts val="1800"/>
              <a:buChar char="•"/>
              <a:defRPr/>
            </a:lvl6pPr>
            <a:lvl7pPr marL="2844944" lvl="6" indent="-304815" algn="l">
              <a:lnSpc>
                <a:spcPct val="90000"/>
              </a:lnSpc>
              <a:spcBef>
                <a:spcPts val="2133"/>
              </a:spcBef>
              <a:spcAft>
                <a:spcPts val="0"/>
              </a:spcAft>
              <a:buClr>
                <a:schemeClr val="dk1"/>
              </a:buClr>
              <a:buSzPts val="1800"/>
              <a:buChar char="•"/>
              <a:defRPr/>
            </a:lvl7pPr>
            <a:lvl8pPr marL="3251363" lvl="7" indent="-304815" algn="l">
              <a:lnSpc>
                <a:spcPct val="90000"/>
              </a:lnSpc>
              <a:spcBef>
                <a:spcPts val="2133"/>
              </a:spcBef>
              <a:spcAft>
                <a:spcPts val="0"/>
              </a:spcAft>
              <a:buClr>
                <a:schemeClr val="dk1"/>
              </a:buClr>
              <a:buSzPts val="1800"/>
              <a:buChar char="•"/>
              <a:defRPr/>
            </a:lvl8pPr>
            <a:lvl9pPr marL="3657783" lvl="8" indent="-304815" algn="l">
              <a:lnSpc>
                <a:spcPct val="90000"/>
              </a:lnSpc>
              <a:spcBef>
                <a:spcPts val="2133"/>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520" y="1752608"/>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017520" y="8763002"/>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51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1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60"/>
              <a:buFont typeface="Arial"/>
              <a:buNone/>
              <a:defRPr sz="51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4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chart" Target="../charts/chart1.xml"/><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tif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0180320" y="2476821"/>
            <a:ext cx="23530560" cy="2051809"/>
          </a:xfrm>
          <a:prstGeom prst="rect">
            <a:avLst/>
          </a:prstGeom>
          <a:noFill/>
          <a:ln>
            <a:noFill/>
          </a:ln>
        </p:spPr>
        <p:txBody>
          <a:bodyPr spcFirstLastPara="1" wrap="square" lIns="81267" tIns="40623" rIns="81267" bIns="40623" anchor="t" anchorCtr="0">
            <a:spAutoFit/>
          </a:bodyPr>
          <a:lstStyle/>
          <a:p>
            <a:pPr lvl="0" algn="ctr">
              <a:buSzPts val="7200"/>
            </a:pPr>
            <a:r>
              <a:rPr lang="en-US" sz="6400" b="1" dirty="0">
                <a:solidFill>
                  <a:schemeClr val="dk1"/>
                </a:solidFill>
              </a:rPr>
              <a:t>Enhancing Chemotherapy: Synergistic Action of Cisplatin and Berberine Hydrochloride Against Osteosarcoma</a:t>
            </a:r>
            <a:endParaRPr sz="5333" dirty="0"/>
          </a:p>
        </p:txBody>
      </p:sp>
      <p:sp>
        <p:nvSpPr>
          <p:cNvPr id="85" name="Google Shape;85;p1"/>
          <p:cNvSpPr/>
          <p:nvPr/>
        </p:nvSpPr>
        <p:spPr>
          <a:xfrm>
            <a:off x="8461585" y="4538602"/>
            <a:ext cx="26904244" cy="1190035"/>
          </a:xfrm>
          <a:prstGeom prst="rect">
            <a:avLst/>
          </a:prstGeom>
          <a:noFill/>
          <a:ln>
            <a:noFill/>
          </a:ln>
        </p:spPr>
        <p:txBody>
          <a:bodyPr spcFirstLastPara="1" wrap="square" lIns="81267" tIns="40623" rIns="81267" bIns="40623" anchor="t" anchorCtr="0">
            <a:spAutoFit/>
          </a:bodyPr>
          <a:lstStyle/>
          <a:p>
            <a:pPr algn="ctr">
              <a:buSzPts val="4800"/>
            </a:pPr>
            <a:r>
              <a:rPr lang="en-US" sz="4267" dirty="0">
                <a:solidFill>
                  <a:schemeClr val="dk1"/>
                </a:solidFill>
              </a:rPr>
              <a:t>Adam Al-</a:t>
            </a:r>
            <a:r>
              <a:rPr lang="en-US" sz="4267" dirty="0" err="1">
                <a:solidFill>
                  <a:schemeClr val="dk1"/>
                </a:solidFill>
              </a:rPr>
              <a:t>Droubi</a:t>
            </a:r>
            <a:r>
              <a:rPr lang="en-US" sz="4267" dirty="0">
                <a:solidFill>
                  <a:schemeClr val="dk1"/>
                </a:solidFill>
              </a:rPr>
              <a:t>, Andrea Florian, PhD</a:t>
            </a:r>
            <a:endParaRPr sz="1244" dirty="0"/>
          </a:p>
          <a:p>
            <a:pPr algn="ctr">
              <a:buSzPts val="3309"/>
            </a:pPr>
            <a:r>
              <a:rPr lang="en-US" sz="2933" dirty="0">
                <a:solidFill>
                  <a:schemeClr val="dk1"/>
                </a:solidFill>
              </a:rPr>
              <a:t>Biology Department, Belmont University, Nashville TN</a:t>
            </a:r>
            <a:endParaRPr sz="2933" dirty="0"/>
          </a:p>
        </p:txBody>
      </p:sp>
      <p:sp>
        <p:nvSpPr>
          <p:cNvPr id="20" name="Google Shape;86;p1">
            <a:extLst>
              <a:ext uri="{FF2B5EF4-FFF2-40B4-BE49-F238E27FC236}">
                <a16:creationId xmlns:a16="http://schemas.microsoft.com/office/drawing/2014/main" id="{357E2BE4-3C1B-2792-6647-2095DB603D70}"/>
              </a:ext>
            </a:extLst>
          </p:cNvPr>
          <p:cNvSpPr txBox="1"/>
          <p:nvPr/>
        </p:nvSpPr>
        <p:spPr>
          <a:xfrm>
            <a:off x="894078" y="6549104"/>
            <a:ext cx="16667031" cy="799541"/>
          </a:xfrm>
          <a:prstGeom prst="rect">
            <a:avLst/>
          </a:prstGeom>
          <a:solidFill>
            <a:schemeClr val="accent5">
              <a:lumMod val="50000"/>
            </a:schemeClr>
          </a:solidFill>
          <a:ln>
            <a:noFill/>
          </a:ln>
        </p:spPr>
        <p:txBody>
          <a:bodyPr spcFirstLastPara="1" wrap="square" lIns="0" tIns="0" rIns="0" bIns="0" anchor="ctr" anchorCtr="0">
            <a:noAutofit/>
          </a:bodyPr>
          <a:lstStyle/>
          <a:p>
            <a:pPr algn="ctr">
              <a:buSzPts val="4000"/>
            </a:pPr>
            <a:r>
              <a:rPr lang="en-US" sz="3733" b="1" dirty="0">
                <a:solidFill>
                  <a:srgbClr val="FFFFFF"/>
                </a:solidFill>
              </a:rPr>
              <a:t>Abstract</a:t>
            </a:r>
            <a:endParaRPr sz="3733" dirty="0"/>
          </a:p>
        </p:txBody>
      </p:sp>
      <p:sp>
        <p:nvSpPr>
          <p:cNvPr id="26" name="Google Shape;86;p1">
            <a:extLst>
              <a:ext uri="{FF2B5EF4-FFF2-40B4-BE49-F238E27FC236}">
                <a16:creationId xmlns:a16="http://schemas.microsoft.com/office/drawing/2014/main" id="{24F964F2-9D9A-A44E-8FB5-B89C133B12C1}"/>
              </a:ext>
            </a:extLst>
          </p:cNvPr>
          <p:cNvSpPr txBox="1"/>
          <p:nvPr/>
        </p:nvSpPr>
        <p:spPr>
          <a:xfrm flipV="1">
            <a:off x="8747702" y="5913891"/>
            <a:ext cx="26332009" cy="170540"/>
          </a:xfrm>
          <a:prstGeom prst="rect">
            <a:avLst/>
          </a:prstGeom>
          <a:solidFill>
            <a:srgbClr val="C00000"/>
          </a:solidFill>
          <a:ln>
            <a:noFill/>
          </a:ln>
        </p:spPr>
        <p:txBody>
          <a:bodyPr spcFirstLastPara="1" wrap="square" lIns="0" tIns="0" rIns="0" bIns="0" anchor="ctr" anchorCtr="0">
            <a:noAutofit/>
          </a:bodyPr>
          <a:lstStyle/>
          <a:p>
            <a:pPr algn="ctr">
              <a:buSzPts val="4000"/>
            </a:pPr>
            <a:endParaRPr sz="1244" dirty="0"/>
          </a:p>
        </p:txBody>
      </p:sp>
      <p:sp>
        <p:nvSpPr>
          <p:cNvPr id="35" name="Google Shape;86;p1">
            <a:extLst>
              <a:ext uri="{FF2B5EF4-FFF2-40B4-BE49-F238E27FC236}">
                <a16:creationId xmlns:a16="http://schemas.microsoft.com/office/drawing/2014/main" id="{EE30F6EF-C80B-7449-A7BF-F6D6C55C05CF}"/>
              </a:ext>
            </a:extLst>
          </p:cNvPr>
          <p:cNvSpPr txBox="1"/>
          <p:nvPr/>
        </p:nvSpPr>
        <p:spPr>
          <a:xfrm>
            <a:off x="756383" y="13692101"/>
            <a:ext cx="16729624" cy="804672"/>
          </a:xfrm>
          <a:prstGeom prst="rect">
            <a:avLst/>
          </a:prstGeom>
          <a:solidFill>
            <a:schemeClr val="accent5">
              <a:lumMod val="50000"/>
            </a:schemeClr>
          </a:solidFill>
          <a:ln>
            <a:noFill/>
          </a:ln>
        </p:spPr>
        <p:txBody>
          <a:bodyPr spcFirstLastPara="1" wrap="square" lIns="0" tIns="0" rIns="0" bIns="0" anchor="ctr" anchorCtr="0">
            <a:noAutofit/>
          </a:bodyPr>
          <a:lstStyle/>
          <a:p>
            <a:pPr algn="ctr">
              <a:buSzPts val="4000"/>
            </a:pPr>
            <a:r>
              <a:rPr lang="en-US" sz="3733" b="1" dirty="0">
                <a:solidFill>
                  <a:srgbClr val="FFFFFF"/>
                </a:solidFill>
              </a:rPr>
              <a:t>Introduction</a:t>
            </a:r>
            <a:endParaRPr sz="3733" dirty="0"/>
          </a:p>
        </p:txBody>
      </p:sp>
      <p:pic>
        <p:nvPicPr>
          <p:cNvPr id="3" name="Picture 2">
            <a:extLst>
              <a:ext uri="{FF2B5EF4-FFF2-40B4-BE49-F238E27FC236}">
                <a16:creationId xmlns:a16="http://schemas.microsoft.com/office/drawing/2014/main" id="{371AEC8B-A272-8C40-A8E8-82B205A4DF69}"/>
              </a:ext>
            </a:extLst>
          </p:cNvPr>
          <p:cNvPicPr>
            <a:picLocks noChangeAspect="1"/>
          </p:cNvPicPr>
          <p:nvPr/>
        </p:nvPicPr>
        <p:blipFill>
          <a:blip r:embed="rId3"/>
          <a:stretch>
            <a:fillRect/>
          </a:stretch>
        </p:blipFill>
        <p:spPr>
          <a:xfrm>
            <a:off x="2040104" y="1994654"/>
            <a:ext cx="4311677" cy="4409669"/>
          </a:xfrm>
          <a:prstGeom prst="rect">
            <a:avLst/>
          </a:prstGeom>
        </p:spPr>
      </p:pic>
      <p:grpSp>
        <p:nvGrpSpPr>
          <p:cNvPr id="17" name="Group 16">
            <a:extLst>
              <a:ext uri="{FF2B5EF4-FFF2-40B4-BE49-F238E27FC236}">
                <a16:creationId xmlns:a16="http://schemas.microsoft.com/office/drawing/2014/main" id="{B9257A52-4478-1BFD-9807-D884BD4ADA8C}"/>
              </a:ext>
            </a:extLst>
          </p:cNvPr>
          <p:cNvGrpSpPr/>
          <p:nvPr/>
        </p:nvGrpSpPr>
        <p:grpSpPr>
          <a:xfrm>
            <a:off x="31904070" y="20844072"/>
            <a:ext cx="11462127" cy="9448482"/>
            <a:chOff x="23603254" y="15396393"/>
            <a:chExt cx="8714691" cy="7032193"/>
          </a:xfrm>
        </p:grpSpPr>
        <p:sp>
          <p:nvSpPr>
            <p:cNvPr id="36" name="Google Shape;86;p1">
              <a:extLst>
                <a:ext uri="{FF2B5EF4-FFF2-40B4-BE49-F238E27FC236}">
                  <a16:creationId xmlns:a16="http://schemas.microsoft.com/office/drawing/2014/main" id="{4A03DE97-DC5C-414F-8F8C-622D7A75B766}"/>
                </a:ext>
              </a:extLst>
            </p:cNvPr>
            <p:cNvSpPr txBox="1"/>
            <p:nvPr/>
          </p:nvSpPr>
          <p:spPr>
            <a:xfrm>
              <a:off x="23603255" y="18736415"/>
              <a:ext cx="8714690" cy="603504"/>
            </a:xfrm>
            <a:prstGeom prst="rect">
              <a:avLst/>
            </a:prstGeom>
            <a:solidFill>
              <a:schemeClr val="accent5">
                <a:lumMod val="50000"/>
              </a:schemeClr>
            </a:solidFill>
            <a:ln>
              <a:noFill/>
            </a:ln>
          </p:spPr>
          <p:txBody>
            <a:bodyPr spcFirstLastPara="1" wrap="square" lIns="0" tIns="0" rIns="0" bIns="0" anchor="ctr" anchorCtr="0">
              <a:noAutofit/>
            </a:bodyPr>
            <a:lstStyle/>
            <a:p>
              <a:pPr algn="ctr">
                <a:buSzPts val="4000"/>
              </a:pPr>
              <a:r>
                <a:rPr lang="en-US" sz="3733" b="1" dirty="0">
                  <a:solidFill>
                    <a:srgbClr val="FFFFFF"/>
                  </a:solidFill>
                </a:rPr>
                <a:t>References &amp; Acknowledgements</a:t>
              </a:r>
              <a:endParaRPr sz="3733" dirty="0"/>
            </a:p>
          </p:txBody>
        </p:sp>
        <p:sp>
          <p:nvSpPr>
            <p:cNvPr id="37" name="Google Shape;86;p1">
              <a:extLst>
                <a:ext uri="{FF2B5EF4-FFF2-40B4-BE49-F238E27FC236}">
                  <a16:creationId xmlns:a16="http://schemas.microsoft.com/office/drawing/2014/main" id="{6B31CEAC-32D9-5B40-ADAB-C5E0213BF86B}"/>
                </a:ext>
              </a:extLst>
            </p:cNvPr>
            <p:cNvSpPr txBox="1"/>
            <p:nvPr/>
          </p:nvSpPr>
          <p:spPr>
            <a:xfrm>
              <a:off x="23663907" y="15396393"/>
              <a:ext cx="8596125" cy="605494"/>
            </a:xfrm>
            <a:prstGeom prst="rect">
              <a:avLst/>
            </a:prstGeom>
            <a:solidFill>
              <a:schemeClr val="accent5">
                <a:lumMod val="50000"/>
              </a:schemeClr>
            </a:solidFill>
            <a:ln>
              <a:noFill/>
            </a:ln>
          </p:spPr>
          <p:txBody>
            <a:bodyPr spcFirstLastPara="1" wrap="square" lIns="0" tIns="0" rIns="0" bIns="0" anchor="ctr" anchorCtr="0">
              <a:noAutofit/>
            </a:bodyPr>
            <a:lstStyle/>
            <a:p>
              <a:pPr algn="ctr">
                <a:buSzPts val="4000"/>
              </a:pPr>
              <a:r>
                <a:rPr lang="en-US" sz="3733" b="1" dirty="0">
                  <a:solidFill>
                    <a:srgbClr val="FFFFFF"/>
                  </a:solidFill>
                </a:rPr>
                <a:t>Conclusions/Future Directions</a:t>
              </a:r>
              <a:endParaRPr sz="3733" dirty="0"/>
            </a:p>
          </p:txBody>
        </p:sp>
        <p:sp>
          <p:nvSpPr>
            <p:cNvPr id="2" name="TextBox 1">
              <a:extLst>
                <a:ext uri="{FF2B5EF4-FFF2-40B4-BE49-F238E27FC236}">
                  <a16:creationId xmlns:a16="http://schemas.microsoft.com/office/drawing/2014/main" id="{B58A0344-662E-0C85-6573-668B65C241AD}"/>
                </a:ext>
              </a:extLst>
            </p:cNvPr>
            <p:cNvSpPr txBox="1"/>
            <p:nvPr/>
          </p:nvSpPr>
          <p:spPr>
            <a:xfrm>
              <a:off x="23603254" y="19431566"/>
              <a:ext cx="8575038" cy="2997020"/>
            </a:xfrm>
            <a:prstGeom prst="rect">
              <a:avLst/>
            </a:prstGeom>
            <a:noFill/>
          </p:spPr>
          <p:txBody>
            <a:bodyPr wrap="square" rtlCol="0">
              <a:spAutoFit/>
            </a:bodyPr>
            <a:lstStyle/>
            <a:p>
              <a:pPr marL="304800" indent="-304800" algn="just">
                <a:buAutoNum type="arabicPeriod"/>
              </a:pPr>
              <a:r>
                <a:rPr lang="en-US" sz="1500" i="1" dirty="0">
                  <a:latin typeface="Arial" panose="020B0604020202020204" pitchFamily="34" charset="0"/>
                  <a:ea typeface="Roboto" panose="02000000000000000000" pitchFamily="2" charset="0"/>
                  <a:cs typeface="Arial" panose="020B0604020202020204" pitchFamily="34" charset="0"/>
                </a:rPr>
                <a:t>Osteosarcoma</a:t>
              </a:r>
              <a:r>
                <a:rPr lang="en-US" sz="1500" dirty="0">
                  <a:latin typeface="Arial" panose="020B0604020202020204" pitchFamily="34" charset="0"/>
                  <a:ea typeface="Roboto" panose="02000000000000000000" pitchFamily="2" charset="0"/>
                  <a:cs typeface="Arial" panose="020B0604020202020204" pitchFamily="34" charset="0"/>
                </a:rPr>
                <a:t>. Johns Hopkins Medicine. (2024, May 15). </a:t>
              </a:r>
            </a:p>
            <a:p>
              <a:pPr marL="304800" indent="-304800" algn="just">
                <a:buFont typeface="Arial"/>
                <a:buAutoNum type="arabicPeriod"/>
              </a:pPr>
              <a:r>
                <a:rPr lang="en-US" sz="1500" dirty="0">
                  <a:latin typeface="Arial" panose="020B0604020202020204" pitchFamily="34" charset="0"/>
                  <a:ea typeface="Roboto" panose="02000000000000000000" pitchFamily="2" charset="0"/>
                  <a:cs typeface="Arial" panose="020B0604020202020204" pitchFamily="34" charset="0"/>
                </a:rPr>
                <a:t>Garcia-Ortega, D. Y., Cabrera-Nieto, S. A., Caro-Sánchez, H. S., &amp; Cruz-Ramos, M. (2022, June 23). An overview of resistance to chemotherapy in osteosarcoma and future perspectives. Cancer Drug Resistance. </a:t>
              </a:r>
            </a:p>
            <a:p>
              <a:pPr marL="304800" indent="-304800" algn="just">
                <a:buFont typeface="Arial"/>
                <a:buAutoNum type="arabicPeriod"/>
              </a:pPr>
              <a:r>
                <a:rPr lang="en-US" sz="1500" dirty="0">
                  <a:latin typeface="Arial" panose="020B0604020202020204" pitchFamily="34" charset="0"/>
                  <a:ea typeface="Roboto" panose="02000000000000000000" pitchFamily="2" charset="0"/>
                  <a:cs typeface="Arial" panose="020B0604020202020204" pitchFamily="34" charset="0"/>
                </a:rPr>
                <a:t>Zhu, Y., Xie, N., Chai, Y., </a:t>
              </a:r>
              <a:r>
                <a:rPr lang="en-US" sz="1500" dirty="0" err="1">
                  <a:latin typeface="Arial" panose="020B0604020202020204" pitchFamily="34" charset="0"/>
                  <a:ea typeface="Roboto" panose="02000000000000000000" pitchFamily="2" charset="0"/>
                  <a:cs typeface="Arial" panose="020B0604020202020204" pitchFamily="34" charset="0"/>
                </a:rPr>
                <a:t>Nie</a:t>
              </a:r>
              <a:r>
                <a:rPr lang="en-US" sz="1500" dirty="0">
                  <a:latin typeface="Arial" panose="020B0604020202020204" pitchFamily="34" charset="0"/>
                  <a:ea typeface="Roboto" panose="02000000000000000000" pitchFamily="2" charset="0"/>
                  <a:cs typeface="Arial" panose="020B0604020202020204" pitchFamily="34" charset="0"/>
                </a:rPr>
                <a:t>, Y., Liu, K., Liu, Y., Yang, Y., Su, J., &amp; Zhang, C. (2022, January 10). Apoptosis induction, a sharp edge of berberine to exert anti-cancer effects, focus on breast, lung, and liver cancer. Frontiers. </a:t>
              </a:r>
            </a:p>
            <a:p>
              <a:pPr marL="304800" indent="-304800" algn="just">
                <a:buFont typeface="Arial"/>
                <a:buAutoNum type="arabicPeriod"/>
              </a:pPr>
              <a:r>
                <a:rPr lang="en-US" sz="1500" dirty="0">
                  <a:latin typeface="Arial" panose="020B0604020202020204" pitchFamily="34" charset="0"/>
                  <a:ea typeface="Roboto" panose="02000000000000000000" pitchFamily="2" charset="0"/>
                  <a:cs typeface="Arial" panose="020B0604020202020204" pitchFamily="34" charset="0"/>
                </a:rPr>
                <a:t>Osteosarcoma: Osteosarcoma information. Osteosarcoma Information | American Cancer Society. (n.d.). </a:t>
              </a:r>
            </a:p>
            <a:p>
              <a:pPr marL="304800" indent="-304800" algn="just">
                <a:buFont typeface="Arial"/>
                <a:buAutoNum type="arabicPeriod"/>
              </a:pPr>
              <a:r>
                <a:rPr lang="en-US" sz="1500" dirty="0">
                  <a:latin typeface="Arial" panose="020B0604020202020204" pitchFamily="34" charset="0"/>
                  <a:ea typeface="Roboto" panose="02000000000000000000" pitchFamily="2" charset="0"/>
                  <a:cs typeface="Arial" panose="020B0604020202020204" pitchFamily="34" charset="0"/>
                </a:rPr>
                <a:t>Chen ZZ. Berberine Induced Apoptosis of Human Osteosarcoma Cells by Inhibiting Phosphoinositide 3 Kinase/Protein Kinase B (PI3K/Akt) Signal Pathway Activation. Iran J Public Health. 2016 May;45(5):578-85. PMID: 27398330; PMCID: PMC4935701.</a:t>
              </a:r>
            </a:p>
            <a:p>
              <a:pPr marL="304800" indent="-304800" algn="just">
                <a:buFont typeface="Arial"/>
                <a:buAutoNum type="arabicPeriod"/>
              </a:pPr>
              <a:r>
                <a:rPr lang="en-US" sz="1500" dirty="0">
                  <a:latin typeface="Arial" panose="020B0604020202020204" pitchFamily="34" charset="0"/>
                  <a:ea typeface="Roboto" panose="02000000000000000000" pitchFamily="2" charset="0"/>
                  <a:cs typeface="Arial" panose="020B0604020202020204" pitchFamily="34" charset="0"/>
                </a:rPr>
                <a:t>Ortiz LM, Lombardi P, </a:t>
              </a:r>
              <a:r>
                <a:rPr lang="en-US" sz="1500" dirty="0" err="1">
                  <a:latin typeface="Arial" panose="020B0604020202020204" pitchFamily="34" charset="0"/>
                  <a:ea typeface="Roboto" panose="02000000000000000000" pitchFamily="2" charset="0"/>
                  <a:cs typeface="Arial" panose="020B0604020202020204" pitchFamily="34" charset="0"/>
                </a:rPr>
                <a:t>Tillhon</a:t>
              </a:r>
              <a:r>
                <a:rPr lang="en-US" sz="1500" dirty="0">
                  <a:latin typeface="Arial" panose="020B0604020202020204" pitchFamily="34" charset="0"/>
                  <a:ea typeface="Roboto" panose="02000000000000000000" pitchFamily="2" charset="0"/>
                  <a:cs typeface="Arial" panose="020B0604020202020204" pitchFamily="34" charset="0"/>
                </a:rPr>
                <a:t> M, </a:t>
              </a:r>
              <a:r>
                <a:rPr lang="en-US" sz="1500" dirty="0" err="1">
                  <a:latin typeface="Arial" panose="020B0604020202020204" pitchFamily="34" charset="0"/>
                  <a:ea typeface="Roboto" panose="02000000000000000000" pitchFamily="2" charset="0"/>
                  <a:cs typeface="Arial" panose="020B0604020202020204" pitchFamily="34" charset="0"/>
                </a:rPr>
                <a:t>Scovassi</a:t>
              </a:r>
              <a:r>
                <a:rPr lang="en-US" sz="1500" dirty="0">
                  <a:latin typeface="Arial" panose="020B0604020202020204" pitchFamily="34" charset="0"/>
                  <a:ea typeface="Roboto" panose="02000000000000000000" pitchFamily="2" charset="0"/>
                  <a:cs typeface="Arial" panose="020B0604020202020204" pitchFamily="34" charset="0"/>
                </a:rPr>
                <a:t> AI. Berberine, an epiphany against cancer. Molecules. 2014 Aug 15;19(8):12349-67. </a:t>
              </a:r>
              <a:r>
                <a:rPr lang="en-US" sz="1500" dirty="0" err="1">
                  <a:latin typeface="Arial" panose="020B0604020202020204" pitchFamily="34" charset="0"/>
                  <a:ea typeface="Roboto" panose="02000000000000000000" pitchFamily="2" charset="0"/>
                  <a:cs typeface="Arial" panose="020B0604020202020204" pitchFamily="34" charset="0"/>
                </a:rPr>
                <a:t>doi</a:t>
              </a:r>
              <a:r>
                <a:rPr lang="en-US" sz="1500" dirty="0">
                  <a:latin typeface="Arial" panose="020B0604020202020204" pitchFamily="34" charset="0"/>
                  <a:ea typeface="Roboto" panose="02000000000000000000" pitchFamily="2" charset="0"/>
                  <a:cs typeface="Arial" panose="020B0604020202020204" pitchFamily="34" charset="0"/>
                </a:rPr>
                <a:t>: 10.3390/molecules190812349. PMID: 25153862; PMCID: PMC6271598.</a:t>
              </a:r>
            </a:p>
            <a:p>
              <a:pPr marL="304800" indent="-304800" algn="just">
                <a:buFont typeface="Arial"/>
                <a:buAutoNum type="arabicPeriod"/>
              </a:pPr>
              <a:r>
                <a:rPr lang="en-US" sz="1500" dirty="0">
                  <a:latin typeface="Arial" panose="020B0604020202020204" pitchFamily="34" charset="0"/>
                  <a:ea typeface="Roboto" panose="02000000000000000000" pitchFamily="2" charset="0"/>
                  <a:cs typeface="Arial" panose="020B0604020202020204" pitchFamily="34" charset="0"/>
                </a:rPr>
                <a:t>Jin H, Jin X, Cao B, Wang W. Berberine affects osteosarcoma via downregulating the caspase-1/IL-1</a:t>
              </a:r>
              <a:r>
                <a:rPr lang="el-GR" sz="1500" dirty="0">
                  <a:latin typeface="Arial" panose="020B0604020202020204" pitchFamily="34" charset="0"/>
                  <a:ea typeface="Roboto" panose="02000000000000000000" pitchFamily="2" charset="0"/>
                  <a:cs typeface="Arial" panose="020B0604020202020204" pitchFamily="34" charset="0"/>
                </a:rPr>
                <a:t>β </a:t>
              </a:r>
              <a:r>
                <a:rPr lang="en-US" sz="1500" dirty="0">
                  <a:latin typeface="Arial" panose="020B0604020202020204" pitchFamily="34" charset="0"/>
                  <a:ea typeface="Roboto" panose="02000000000000000000" pitchFamily="2" charset="0"/>
                  <a:cs typeface="Arial" panose="020B0604020202020204" pitchFamily="34" charset="0"/>
                </a:rPr>
                <a:t>signaling axis. Oncol Rep. 2017 Feb;37(2):729-736. </a:t>
              </a:r>
              <a:r>
                <a:rPr lang="en-US" sz="1500" dirty="0" err="1">
                  <a:latin typeface="Arial" panose="020B0604020202020204" pitchFamily="34" charset="0"/>
                  <a:ea typeface="Roboto" panose="02000000000000000000" pitchFamily="2" charset="0"/>
                  <a:cs typeface="Arial" panose="020B0604020202020204" pitchFamily="34" charset="0"/>
                </a:rPr>
                <a:t>doi</a:t>
              </a:r>
              <a:r>
                <a:rPr lang="en-US" sz="1500" dirty="0">
                  <a:latin typeface="Arial" panose="020B0604020202020204" pitchFamily="34" charset="0"/>
                  <a:ea typeface="Roboto" panose="02000000000000000000" pitchFamily="2" charset="0"/>
                  <a:cs typeface="Arial" panose="020B0604020202020204" pitchFamily="34" charset="0"/>
                </a:rPr>
                <a:t>: 10.3892/or.2016.5327. </a:t>
              </a:r>
              <a:r>
                <a:rPr lang="en-US" sz="1500" dirty="0" err="1">
                  <a:latin typeface="Arial" panose="020B0604020202020204" pitchFamily="34" charset="0"/>
                  <a:ea typeface="Roboto" panose="02000000000000000000" pitchFamily="2" charset="0"/>
                  <a:cs typeface="Arial" panose="020B0604020202020204" pitchFamily="34" charset="0"/>
                </a:rPr>
                <a:t>Epub</a:t>
              </a:r>
              <a:r>
                <a:rPr lang="en-US" sz="1500" dirty="0">
                  <a:latin typeface="Arial" panose="020B0604020202020204" pitchFamily="34" charset="0"/>
                  <a:ea typeface="Roboto" panose="02000000000000000000" pitchFamily="2" charset="0"/>
                  <a:cs typeface="Arial" panose="020B0604020202020204" pitchFamily="34" charset="0"/>
                </a:rPr>
                <a:t> 2016 Dec 16. PMID: 28000894; PMCID: PMC5355653.</a:t>
              </a:r>
            </a:p>
            <a:p>
              <a:pPr marL="304800" indent="-304800" algn="just">
                <a:buFont typeface="Arial"/>
                <a:buAutoNum type="arabicPeriod"/>
              </a:pPr>
              <a:r>
                <a:rPr lang="en-US" sz="1500" dirty="0">
                  <a:latin typeface="Arial" panose="020B0604020202020204" pitchFamily="34" charset="0"/>
                  <a:ea typeface="Roboto" panose="02000000000000000000" pitchFamily="2" charset="0"/>
                  <a:cs typeface="Arial" panose="020B0604020202020204" pitchFamily="34" charset="0"/>
                </a:rPr>
                <a:t>Wang J, Yang S, Cai X, Dong J, Chen Z, Wang R, Zhang S, Cao H, Lu D, Jin T, </a:t>
              </a:r>
              <a:r>
                <a:rPr lang="en-US" sz="1500" dirty="0" err="1">
                  <a:latin typeface="Arial" panose="020B0604020202020204" pitchFamily="34" charset="0"/>
                  <a:ea typeface="Roboto" panose="02000000000000000000" pitchFamily="2" charset="0"/>
                  <a:cs typeface="Arial" panose="020B0604020202020204" pitchFamily="34" charset="0"/>
                </a:rPr>
                <a:t>Nie</a:t>
              </a:r>
              <a:r>
                <a:rPr lang="en-US" sz="1500" dirty="0">
                  <a:latin typeface="Arial" panose="020B0604020202020204" pitchFamily="34" charset="0"/>
                  <a:ea typeface="Roboto" panose="02000000000000000000" pitchFamily="2" charset="0"/>
                  <a:cs typeface="Arial" panose="020B0604020202020204" pitchFamily="34" charset="0"/>
                </a:rPr>
                <a:t> Y, Hao J, Fan D. Berberine inhibits EGFR signaling and enhances the antitumor effects of EGFR inhibitors in gastric cancer. </a:t>
              </a:r>
              <a:r>
                <a:rPr lang="en-US" sz="1500" dirty="0" err="1">
                  <a:latin typeface="Arial" panose="020B0604020202020204" pitchFamily="34" charset="0"/>
                  <a:ea typeface="Roboto" panose="02000000000000000000" pitchFamily="2" charset="0"/>
                  <a:cs typeface="Arial" panose="020B0604020202020204" pitchFamily="34" charset="0"/>
                </a:rPr>
                <a:t>Oncotarget</a:t>
              </a:r>
              <a:r>
                <a:rPr lang="en-US" sz="1500" dirty="0">
                  <a:latin typeface="Arial" panose="020B0604020202020204" pitchFamily="34" charset="0"/>
                  <a:ea typeface="Roboto" panose="02000000000000000000" pitchFamily="2" charset="0"/>
                  <a:cs typeface="Arial" panose="020B0604020202020204" pitchFamily="34" charset="0"/>
                </a:rPr>
                <a:t>. 2016 Nov 15;7(46):76076-76086. </a:t>
              </a:r>
              <a:r>
                <a:rPr lang="en-US" sz="1500" dirty="0" err="1">
                  <a:latin typeface="Arial" panose="020B0604020202020204" pitchFamily="34" charset="0"/>
                  <a:ea typeface="Roboto" panose="02000000000000000000" pitchFamily="2" charset="0"/>
                  <a:cs typeface="Arial" panose="020B0604020202020204" pitchFamily="34" charset="0"/>
                </a:rPr>
                <a:t>doi</a:t>
              </a:r>
              <a:r>
                <a:rPr lang="en-US" sz="1500" dirty="0">
                  <a:latin typeface="Arial" panose="020B0604020202020204" pitchFamily="34" charset="0"/>
                  <a:ea typeface="Roboto" panose="02000000000000000000" pitchFamily="2" charset="0"/>
                  <a:cs typeface="Arial" panose="020B0604020202020204" pitchFamily="34" charset="0"/>
                </a:rPr>
                <a:t>: 10.18632/oncotarget.12589. PMID: 27738318; PMCID: PMC5342797.</a:t>
              </a:r>
            </a:p>
            <a:p>
              <a:pPr marL="304800" indent="-304800" algn="just">
                <a:buFont typeface="Arial"/>
                <a:buAutoNum type="arabicPeriod"/>
              </a:pPr>
              <a:endParaRPr lang="en-US" sz="1600" dirty="0"/>
            </a:p>
            <a:p>
              <a:pPr algn="just"/>
              <a:r>
                <a:rPr lang="en-US" sz="1500" dirty="0"/>
                <a:t>Schematics were made using BioRender and synergy data was derived using SynergyFinder.</a:t>
              </a:r>
            </a:p>
          </p:txBody>
        </p:sp>
        <p:sp>
          <p:nvSpPr>
            <p:cNvPr id="4" name="TextBox 3">
              <a:extLst>
                <a:ext uri="{FF2B5EF4-FFF2-40B4-BE49-F238E27FC236}">
                  <a16:creationId xmlns:a16="http://schemas.microsoft.com/office/drawing/2014/main" id="{6E81D43B-6C77-6CF5-2986-FBA328E2C1FE}"/>
                </a:ext>
              </a:extLst>
            </p:cNvPr>
            <p:cNvSpPr txBox="1"/>
            <p:nvPr/>
          </p:nvSpPr>
          <p:spPr>
            <a:xfrm>
              <a:off x="23663906" y="16040910"/>
              <a:ext cx="8596125" cy="2679665"/>
            </a:xfrm>
            <a:prstGeom prst="rect">
              <a:avLst/>
            </a:prstGeom>
            <a:noFill/>
          </p:spPr>
          <p:txBody>
            <a:bodyPr wrap="square" rtlCol="0">
              <a:spAutoFit/>
            </a:bodyPr>
            <a:lstStyle/>
            <a:p>
              <a:pPr algn="just"/>
              <a:r>
                <a:rPr lang="en-US" sz="2533" dirty="0"/>
                <a:t>The goal of this study was to investigate whether berberine HCl and cisplatin exhibit synergistic effects on U20S osteosarcoma cells. Our findings reveal the presence of these synergistic effects. We would like to repeat these experiments to gather a larger sample size of data. In the future, we plan to test berberine HCl on various other cancer cells lines, as well as testing with other chemotherapies to assess whether berberine HCl shows the same synergistic effects. Future studies in a clinical study assessing the reduction of side effects from chemotherapies using Berberine HCl would also be beneficial.</a:t>
              </a:r>
            </a:p>
          </p:txBody>
        </p:sp>
      </p:grpSp>
      <p:sp>
        <p:nvSpPr>
          <p:cNvPr id="7" name="TextBox 6">
            <a:extLst>
              <a:ext uri="{FF2B5EF4-FFF2-40B4-BE49-F238E27FC236}">
                <a16:creationId xmlns:a16="http://schemas.microsoft.com/office/drawing/2014/main" id="{697E85E7-8FA1-DD4A-23DB-F67C74AC1FDC}"/>
              </a:ext>
            </a:extLst>
          </p:cNvPr>
          <p:cNvSpPr txBox="1"/>
          <p:nvPr/>
        </p:nvSpPr>
        <p:spPr>
          <a:xfrm>
            <a:off x="894077" y="7524134"/>
            <a:ext cx="16657880" cy="5838393"/>
          </a:xfrm>
          <a:prstGeom prst="rect">
            <a:avLst/>
          </a:prstGeom>
          <a:noFill/>
        </p:spPr>
        <p:txBody>
          <a:bodyPr wrap="square" rtlCol="0">
            <a:spAutoFit/>
          </a:bodyPr>
          <a:lstStyle/>
          <a:p>
            <a:pPr algn="just"/>
            <a:r>
              <a:rPr lang="en-US" sz="2667" dirty="0">
                <a:highlight>
                  <a:srgbClr val="FFFFFF"/>
                </a:highlight>
                <a:latin typeface="Arial" panose="020B0604020202020204" pitchFamily="34" charset="0"/>
              </a:rPr>
              <a:t>Osteosarcoma, the most common type of bone cancer, is notably aggressive and prone to a rapid rate of metastasis. When the tumor is localized; the survival rate is approximately 76% and can often be treated with surgery. However, once metastasis occurs, the survival rate drops to 24% and must be treated with chemotherapy. The standard treatment for metastatic osteosarcoma typically involves combination therapeutics, with cisplatin being a key component despite its severe side effects. Unfortunately, osteosarcoma exhibits a natural resistance to chemotherapy driven by the overexpression of drug efflux pumps, DNA repair mechanisms, and apoptosis avoidance mutations. To address these limitations, our study explores the efficacy of combining cisplatin with berberine HCl, an isoquinoline alkaloid salt extracted from </a:t>
            </a:r>
            <a:r>
              <a:rPr lang="en-US" sz="2667" i="1" dirty="0">
                <a:highlight>
                  <a:srgbClr val="FFFFFF"/>
                </a:highlight>
                <a:latin typeface="Arial" panose="020B0604020202020204" pitchFamily="34" charset="0"/>
              </a:rPr>
              <a:t>Berberis aristata</a:t>
            </a:r>
            <a:r>
              <a:rPr lang="en-US" sz="2667" dirty="0">
                <a:highlight>
                  <a:srgbClr val="FFFFFF"/>
                </a:highlight>
                <a:latin typeface="Arial" panose="020B0604020202020204" pitchFamily="34" charset="0"/>
              </a:rPr>
              <a:t> bark. Berberine HCl, an over-the-counter supplement has demonstrated potential in inducing apoptosis and inhibit cancer cell proliferation by promoting the release of cytochrome c in the mitochondria, downregulation of both cyclins and Bcl-2 protein family. We hypothesized that the distinct mechanistic actions of cisplatin and berberine HCl would yield synergistic effects on cell death. Our findings confirmed that the combination of these agents significantly decreases cell viability and increases apoptosis in osteosarcoma cells compared to either agent alone. </a:t>
            </a:r>
            <a:endParaRPr lang="en-US" sz="2667" dirty="0"/>
          </a:p>
        </p:txBody>
      </p:sp>
      <p:pic>
        <p:nvPicPr>
          <p:cNvPr id="31" name="Picture 30" descr="A pink and purple illustration of a cell&#10;&#10;Description automatically generated with medium confidence">
            <a:extLst>
              <a:ext uri="{FF2B5EF4-FFF2-40B4-BE49-F238E27FC236}">
                <a16:creationId xmlns:a16="http://schemas.microsoft.com/office/drawing/2014/main" id="{D7B6C1D6-9814-0EF3-FD10-FB4B377A57E3}"/>
              </a:ext>
            </a:extLst>
          </p:cNvPr>
          <p:cNvPicPr>
            <a:picLocks noChangeAspect="1"/>
          </p:cNvPicPr>
          <p:nvPr/>
        </p:nvPicPr>
        <p:blipFill>
          <a:blip r:embed="rId4"/>
          <a:stretch>
            <a:fillRect/>
          </a:stretch>
        </p:blipFill>
        <p:spPr>
          <a:xfrm>
            <a:off x="37056282" y="2411905"/>
            <a:ext cx="3575169" cy="3575169"/>
          </a:xfrm>
          <a:prstGeom prst="rect">
            <a:avLst/>
          </a:prstGeom>
        </p:spPr>
      </p:pic>
      <p:grpSp>
        <p:nvGrpSpPr>
          <p:cNvPr id="16" name="Group 15">
            <a:extLst>
              <a:ext uri="{FF2B5EF4-FFF2-40B4-BE49-F238E27FC236}">
                <a16:creationId xmlns:a16="http://schemas.microsoft.com/office/drawing/2014/main" id="{3E3D2743-E5C0-FB19-2FEC-F41C7E5D4C14}"/>
              </a:ext>
            </a:extLst>
          </p:cNvPr>
          <p:cNvGrpSpPr/>
          <p:nvPr/>
        </p:nvGrpSpPr>
        <p:grpSpPr>
          <a:xfrm>
            <a:off x="32677350" y="6529196"/>
            <a:ext cx="10612671" cy="14000810"/>
            <a:chOff x="23532974" y="3525296"/>
            <a:chExt cx="9035989" cy="11624479"/>
          </a:xfrm>
        </p:grpSpPr>
        <p:pic>
          <p:nvPicPr>
            <p:cNvPr id="46" name="Picture 45" descr="A red and green map&#10;&#10;Description automatically generated">
              <a:extLst>
                <a:ext uri="{FF2B5EF4-FFF2-40B4-BE49-F238E27FC236}">
                  <a16:creationId xmlns:a16="http://schemas.microsoft.com/office/drawing/2014/main" id="{AC58AF1A-7D32-1530-4932-458AB2E2397C}"/>
                </a:ext>
              </a:extLst>
            </p:cNvPr>
            <p:cNvPicPr>
              <a:picLocks noChangeAspect="1"/>
            </p:cNvPicPr>
            <p:nvPr/>
          </p:nvPicPr>
          <p:blipFill>
            <a:blip r:embed="rId5"/>
            <a:stretch>
              <a:fillRect/>
            </a:stretch>
          </p:blipFill>
          <p:spPr>
            <a:xfrm>
              <a:off x="23532974" y="4416895"/>
              <a:ext cx="5907832" cy="6286111"/>
            </a:xfrm>
            <a:prstGeom prst="rect">
              <a:avLst/>
            </a:prstGeom>
          </p:spPr>
        </p:pic>
        <p:sp>
          <p:nvSpPr>
            <p:cNvPr id="32" name="Google Shape;86;p1">
              <a:extLst>
                <a:ext uri="{FF2B5EF4-FFF2-40B4-BE49-F238E27FC236}">
                  <a16:creationId xmlns:a16="http://schemas.microsoft.com/office/drawing/2014/main" id="{A744CA7E-C173-B845-900E-2C66BDEEB9BE}"/>
                </a:ext>
              </a:extLst>
            </p:cNvPr>
            <p:cNvSpPr txBox="1"/>
            <p:nvPr/>
          </p:nvSpPr>
          <p:spPr>
            <a:xfrm>
              <a:off x="23663907" y="3525296"/>
              <a:ext cx="8514384" cy="603504"/>
            </a:xfrm>
            <a:prstGeom prst="rect">
              <a:avLst/>
            </a:prstGeom>
            <a:solidFill>
              <a:schemeClr val="accent5">
                <a:lumMod val="50000"/>
              </a:schemeClr>
            </a:solidFill>
            <a:ln>
              <a:noFill/>
            </a:ln>
          </p:spPr>
          <p:txBody>
            <a:bodyPr spcFirstLastPara="1" wrap="square" lIns="0" tIns="0" rIns="0" bIns="0" anchor="ctr" anchorCtr="0">
              <a:noAutofit/>
            </a:bodyPr>
            <a:lstStyle/>
            <a:p>
              <a:pPr algn="ctr">
                <a:buSzPts val="4000"/>
              </a:pPr>
              <a:r>
                <a:rPr lang="en-US" sz="3733" b="1" dirty="0">
                  <a:solidFill>
                    <a:srgbClr val="FFFFFF"/>
                  </a:solidFill>
                </a:rPr>
                <a:t>Results, continued</a:t>
              </a:r>
              <a:endParaRPr lang="en-US" sz="3733" dirty="0"/>
            </a:p>
          </p:txBody>
        </p:sp>
        <p:sp>
          <p:nvSpPr>
            <p:cNvPr id="21" name="TextBox 20">
              <a:extLst>
                <a:ext uri="{FF2B5EF4-FFF2-40B4-BE49-F238E27FC236}">
                  <a16:creationId xmlns:a16="http://schemas.microsoft.com/office/drawing/2014/main" id="{0D1E5CD8-B702-289E-4E48-A2A6D4D17E5F}"/>
                </a:ext>
              </a:extLst>
            </p:cNvPr>
            <p:cNvSpPr txBox="1"/>
            <p:nvPr/>
          </p:nvSpPr>
          <p:spPr>
            <a:xfrm>
              <a:off x="29440805" y="4812120"/>
              <a:ext cx="3128158" cy="3825141"/>
            </a:xfrm>
            <a:prstGeom prst="rect">
              <a:avLst/>
            </a:prstGeom>
            <a:noFill/>
          </p:spPr>
          <p:txBody>
            <a:bodyPr wrap="square" rtlCol="0">
              <a:spAutoFit/>
            </a:bodyPr>
            <a:lstStyle/>
            <a:p>
              <a:pPr algn="just"/>
              <a:r>
                <a:rPr lang="en-US" sz="2667" b="1" dirty="0"/>
                <a:t>Figure 7. Synergy Graph. </a:t>
              </a:r>
              <a:r>
                <a:rPr lang="en-US" sz="2667" dirty="0"/>
                <a:t>This graph depicts the synergistic effects at different concentrations of cisplatin and berberine HCl. The red color indicates synergistic effects, and the green represents antagonistic effects.</a:t>
              </a:r>
            </a:p>
          </p:txBody>
        </p:sp>
        <p:grpSp>
          <p:nvGrpSpPr>
            <p:cNvPr id="51" name="Group 50">
              <a:extLst>
                <a:ext uri="{FF2B5EF4-FFF2-40B4-BE49-F238E27FC236}">
                  <a16:creationId xmlns:a16="http://schemas.microsoft.com/office/drawing/2014/main" id="{8DAE78CB-A340-4ECD-7D18-E6C2B822E2C0}"/>
                </a:ext>
              </a:extLst>
            </p:cNvPr>
            <p:cNvGrpSpPr/>
            <p:nvPr/>
          </p:nvGrpSpPr>
          <p:grpSpPr>
            <a:xfrm>
              <a:off x="26732173" y="8858042"/>
              <a:ext cx="5759234" cy="6276295"/>
              <a:chOff x="9542626" y="6917484"/>
              <a:chExt cx="3495626" cy="3550710"/>
            </a:xfrm>
          </p:grpSpPr>
          <p:sp>
            <p:nvSpPr>
              <p:cNvPr id="52" name="TextBox 51">
                <a:extLst>
                  <a:ext uri="{FF2B5EF4-FFF2-40B4-BE49-F238E27FC236}">
                    <a16:creationId xmlns:a16="http://schemas.microsoft.com/office/drawing/2014/main" id="{026D6A29-A4F0-1B8D-A9AB-B5F3B648F693}"/>
                  </a:ext>
                </a:extLst>
              </p:cNvPr>
              <p:cNvSpPr txBox="1"/>
              <p:nvPr/>
            </p:nvSpPr>
            <p:spPr>
              <a:xfrm rot="18671820">
                <a:off x="11445359" y="7626311"/>
                <a:ext cx="1677477" cy="259823"/>
              </a:xfrm>
              <a:prstGeom prst="rect">
                <a:avLst/>
              </a:prstGeom>
              <a:noFill/>
            </p:spPr>
            <p:txBody>
              <a:bodyPr wrap="square" rtlCol="0">
                <a:spAutoFit/>
              </a:bodyPr>
              <a:lstStyle/>
              <a:p>
                <a:r>
                  <a:rPr lang="en-US" sz="2667" b="1" dirty="0"/>
                  <a:t>Berberine HCl</a:t>
                </a:r>
              </a:p>
            </p:txBody>
          </p:sp>
          <p:grpSp>
            <p:nvGrpSpPr>
              <p:cNvPr id="53" name="Group 52">
                <a:extLst>
                  <a:ext uri="{FF2B5EF4-FFF2-40B4-BE49-F238E27FC236}">
                    <a16:creationId xmlns:a16="http://schemas.microsoft.com/office/drawing/2014/main" id="{6BA55968-94FE-72CC-040B-DCE1FF7E18EA}"/>
                  </a:ext>
                </a:extLst>
              </p:cNvPr>
              <p:cNvGrpSpPr/>
              <p:nvPr/>
            </p:nvGrpSpPr>
            <p:grpSpPr>
              <a:xfrm>
                <a:off x="9542626" y="7060075"/>
                <a:ext cx="3495626" cy="3408119"/>
                <a:chOff x="9542626" y="7060075"/>
                <a:chExt cx="3495626" cy="3408119"/>
              </a:xfrm>
            </p:grpSpPr>
            <p:sp>
              <p:nvSpPr>
                <p:cNvPr id="54" name="TextBox 53">
                  <a:extLst>
                    <a:ext uri="{FF2B5EF4-FFF2-40B4-BE49-F238E27FC236}">
                      <a16:creationId xmlns:a16="http://schemas.microsoft.com/office/drawing/2014/main" id="{631A903A-93E9-7CE1-3933-C4B202953DE6}"/>
                    </a:ext>
                  </a:extLst>
                </p:cNvPr>
                <p:cNvSpPr txBox="1"/>
                <p:nvPr/>
              </p:nvSpPr>
              <p:spPr>
                <a:xfrm rot="18663525">
                  <a:off x="12134618" y="7703886"/>
                  <a:ext cx="1547446" cy="259823"/>
                </a:xfrm>
                <a:prstGeom prst="rect">
                  <a:avLst/>
                </a:prstGeom>
                <a:noFill/>
              </p:spPr>
              <p:txBody>
                <a:bodyPr wrap="square" rtlCol="0">
                  <a:spAutoFit/>
                </a:bodyPr>
                <a:lstStyle/>
                <a:p>
                  <a:r>
                    <a:rPr lang="en-US" sz="2667" b="1" dirty="0"/>
                    <a:t>Combination</a:t>
                  </a:r>
                </a:p>
              </p:txBody>
            </p:sp>
            <p:pic>
              <p:nvPicPr>
                <p:cNvPr id="55" name="Picture 54" descr="A white background with black dots&#10;&#10;Description automatically generated">
                  <a:extLst>
                    <a:ext uri="{FF2B5EF4-FFF2-40B4-BE49-F238E27FC236}">
                      <a16:creationId xmlns:a16="http://schemas.microsoft.com/office/drawing/2014/main" id="{B4ADE439-6EEB-CC28-E29F-B1AE2F923CAC}"/>
                    </a:ext>
                  </a:extLst>
                </p:cNvPr>
                <p:cNvPicPr>
                  <a:picLocks noChangeAspect="1"/>
                </p:cNvPicPr>
                <p:nvPr/>
              </p:nvPicPr>
              <p:blipFill rotWithShape="1">
                <a:blip r:embed="rId6"/>
                <a:srcRect l="20384" r="11270" b="86016"/>
                <a:stretch/>
              </p:blipFill>
              <p:spPr>
                <a:xfrm>
                  <a:off x="10148836" y="8506675"/>
                  <a:ext cx="2803490" cy="670867"/>
                </a:xfrm>
                <a:prstGeom prst="rect">
                  <a:avLst/>
                </a:prstGeom>
                <a:ln>
                  <a:solidFill>
                    <a:schemeClr val="tx1"/>
                  </a:solidFill>
                </a:ln>
              </p:spPr>
            </p:pic>
            <p:pic>
              <p:nvPicPr>
                <p:cNvPr id="56" name="Picture 55" descr="A white background with black dots&#10;&#10;Description automatically generated">
                  <a:extLst>
                    <a:ext uri="{FF2B5EF4-FFF2-40B4-BE49-F238E27FC236}">
                      <a16:creationId xmlns:a16="http://schemas.microsoft.com/office/drawing/2014/main" id="{578F23A3-4DD8-0215-2D94-18BC4107638C}"/>
                    </a:ext>
                  </a:extLst>
                </p:cNvPr>
                <p:cNvPicPr>
                  <a:picLocks noChangeAspect="1"/>
                </p:cNvPicPr>
                <p:nvPr/>
              </p:nvPicPr>
              <p:blipFill rotWithShape="1">
                <a:blip r:embed="rId6"/>
                <a:srcRect l="17445" t="24904" r="11269" b="63081"/>
                <a:stretch/>
              </p:blipFill>
              <p:spPr>
                <a:xfrm>
                  <a:off x="10148836" y="9288190"/>
                  <a:ext cx="2803490" cy="566690"/>
                </a:xfrm>
                <a:prstGeom prst="rect">
                  <a:avLst/>
                </a:prstGeom>
                <a:solidFill>
                  <a:schemeClr val="tx1"/>
                </a:solidFill>
                <a:ln>
                  <a:solidFill>
                    <a:schemeClr val="tx1"/>
                  </a:solidFill>
                </a:ln>
              </p:spPr>
            </p:pic>
            <p:pic>
              <p:nvPicPr>
                <p:cNvPr id="57" name="Picture 56" descr="A white background with black dots&#10;&#10;Description automatically generated">
                  <a:extLst>
                    <a:ext uri="{FF2B5EF4-FFF2-40B4-BE49-F238E27FC236}">
                      <a16:creationId xmlns:a16="http://schemas.microsoft.com/office/drawing/2014/main" id="{E744D5F8-4681-59F1-A5EA-EFAEC4637607}"/>
                    </a:ext>
                  </a:extLst>
                </p:cNvPr>
                <p:cNvPicPr>
                  <a:picLocks noChangeAspect="1"/>
                </p:cNvPicPr>
                <p:nvPr/>
              </p:nvPicPr>
              <p:blipFill rotWithShape="1">
                <a:blip r:embed="rId6"/>
                <a:srcRect l="8574" t="87980" r="9117"/>
                <a:stretch/>
              </p:blipFill>
              <p:spPr>
                <a:xfrm>
                  <a:off x="10148835" y="9977400"/>
                  <a:ext cx="2803490" cy="490794"/>
                </a:xfrm>
                <a:prstGeom prst="rect">
                  <a:avLst/>
                </a:prstGeom>
                <a:ln>
                  <a:solidFill>
                    <a:schemeClr val="tx1"/>
                  </a:solidFill>
                </a:ln>
              </p:spPr>
            </p:pic>
            <p:sp>
              <p:nvSpPr>
                <p:cNvPr id="58" name="TextBox 57">
                  <a:extLst>
                    <a:ext uri="{FF2B5EF4-FFF2-40B4-BE49-F238E27FC236}">
                      <a16:creationId xmlns:a16="http://schemas.microsoft.com/office/drawing/2014/main" id="{3D5CF3C2-740B-9CC0-CF66-41BD9630A416}"/>
                    </a:ext>
                  </a:extLst>
                </p:cNvPr>
                <p:cNvSpPr txBox="1"/>
                <p:nvPr/>
              </p:nvSpPr>
              <p:spPr>
                <a:xfrm rot="18709644">
                  <a:off x="10216650" y="7802766"/>
                  <a:ext cx="1185706" cy="259823"/>
                </a:xfrm>
                <a:prstGeom prst="rect">
                  <a:avLst/>
                </a:prstGeom>
                <a:noFill/>
              </p:spPr>
              <p:txBody>
                <a:bodyPr wrap="square" rtlCol="0">
                  <a:spAutoFit/>
                </a:bodyPr>
                <a:lstStyle/>
                <a:p>
                  <a:r>
                    <a:rPr lang="en-US" sz="2667" b="1" dirty="0"/>
                    <a:t>DMSO</a:t>
                  </a:r>
                </a:p>
              </p:txBody>
            </p:sp>
            <p:sp>
              <p:nvSpPr>
                <p:cNvPr id="59" name="TextBox 58">
                  <a:extLst>
                    <a:ext uri="{FF2B5EF4-FFF2-40B4-BE49-F238E27FC236}">
                      <a16:creationId xmlns:a16="http://schemas.microsoft.com/office/drawing/2014/main" id="{86A695DA-0148-6F67-DFFF-B9485C5CD6B2}"/>
                    </a:ext>
                  </a:extLst>
                </p:cNvPr>
                <p:cNvSpPr txBox="1"/>
                <p:nvPr/>
              </p:nvSpPr>
              <p:spPr>
                <a:xfrm rot="18694754">
                  <a:off x="10808968" y="7752234"/>
                  <a:ext cx="1396721" cy="259823"/>
                </a:xfrm>
                <a:prstGeom prst="rect">
                  <a:avLst/>
                </a:prstGeom>
                <a:noFill/>
              </p:spPr>
              <p:txBody>
                <a:bodyPr wrap="square" rtlCol="0">
                  <a:spAutoFit/>
                </a:bodyPr>
                <a:lstStyle/>
                <a:p>
                  <a:r>
                    <a:rPr lang="en-US" sz="2667" b="1" dirty="0"/>
                    <a:t>Cisplatin</a:t>
                  </a:r>
                </a:p>
              </p:txBody>
            </p:sp>
            <p:sp>
              <p:nvSpPr>
                <p:cNvPr id="60" name="TextBox 59">
                  <a:extLst>
                    <a:ext uri="{FF2B5EF4-FFF2-40B4-BE49-F238E27FC236}">
                      <a16:creationId xmlns:a16="http://schemas.microsoft.com/office/drawing/2014/main" id="{1F1A3463-C081-F76E-AA5D-2BF055B92F8A}"/>
                    </a:ext>
                  </a:extLst>
                </p:cNvPr>
                <p:cNvSpPr txBox="1"/>
                <p:nvPr/>
              </p:nvSpPr>
              <p:spPr>
                <a:xfrm>
                  <a:off x="9542626" y="8693879"/>
                  <a:ext cx="1376625" cy="236156"/>
                </a:xfrm>
                <a:prstGeom prst="rect">
                  <a:avLst/>
                </a:prstGeom>
                <a:noFill/>
              </p:spPr>
              <p:txBody>
                <a:bodyPr wrap="square" rtlCol="0">
                  <a:spAutoFit/>
                </a:bodyPr>
                <a:lstStyle/>
                <a:p>
                  <a:r>
                    <a:rPr lang="en-US" sz="2667" b="1" dirty="0"/>
                    <a:t>PARP</a:t>
                  </a:r>
                </a:p>
              </p:txBody>
            </p:sp>
            <p:sp>
              <p:nvSpPr>
                <p:cNvPr id="61" name="TextBox 60">
                  <a:extLst>
                    <a:ext uri="{FF2B5EF4-FFF2-40B4-BE49-F238E27FC236}">
                      <a16:creationId xmlns:a16="http://schemas.microsoft.com/office/drawing/2014/main" id="{AB16E6B4-A906-5A29-1076-14595179ED1F}"/>
                    </a:ext>
                  </a:extLst>
                </p:cNvPr>
                <p:cNvSpPr txBox="1"/>
                <p:nvPr/>
              </p:nvSpPr>
              <p:spPr>
                <a:xfrm>
                  <a:off x="9684566" y="9444815"/>
                  <a:ext cx="2469371" cy="236156"/>
                </a:xfrm>
                <a:prstGeom prst="rect">
                  <a:avLst/>
                </a:prstGeom>
                <a:noFill/>
              </p:spPr>
              <p:txBody>
                <a:bodyPr wrap="square" rtlCol="0">
                  <a:spAutoFit/>
                </a:bodyPr>
                <a:lstStyle/>
                <a:p>
                  <a:r>
                    <a:rPr lang="en-US" sz="2667" b="1" dirty="0"/>
                    <a:t>p53</a:t>
                  </a:r>
                </a:p>
              </p:txBody>
            </p:sp>
            <p:sp>
              <p:nvSpPr>
                <p:cNvPr id="62" name="TextBox 61">
                  <a:extLst>
                    <a:ext uri="{FF2B5EF4-FFF2-40B4-BE49-F238E27FC236}">
                      <a16:creationId xmlns:a16="http://schemas.microsoft.com/office/drawing/2014/main" id="{2871CC65-0E34-CFC5-F5C2-5BF53D62E9A4}"/>
                    </a:ext>
                  </a:extLst>
                </p:cNvPr>
                <p:cNvSpPr txBox="1"/>
                <p:nvPr/>
              </p:nvSpPr>
              <p:spPr>
                <a:xfrm>
                  <a:off x="9789519" y="10120501"/>
                  <a:ext cx="1507254" cy="236156"/>
                </a:xfrm>
                <a:prstGeom prst="rect">
                  <a:avLst/>
                </a:prstGeom>
                <a:noFill/>
              </p:spPr>
              <p:txBody>
                <a:bodyPr wrap="square" rtlCol="0">
                  <a:spAutoFit/>
                </a:bodyPr>
                <a:lstStyle/>
                <a:p>
                  <a:r>
                    <a:rPr lang="en-US" sz="2667" b="1" dirty="0"/>
                    <a:t>H3</a:t>
                  </a:r>
                </a:p>
              </p:txBody>
            </p:sp>
          </p:grpSp>
        </p:grpSp>
        <p:sp>
          <p:nvSpPr>
            <p:cNvPr id="65" name="TextBox 64">
              <a:extLst>
                <a:ext uri="{FF2B5EF4-FFF2-40B4-BE49-F238E27FC236}">
                  <a16:creationId xmlns:a16="http://schemas.microsoft.com/office/drawing/2014/main" id="{6901E613-1557-EF86-F374-4CC37A2344D0}"/>
                </a:ext>
              </a:extLst>
            </p:cNvPr>
            <p:cNvSpPr txBox="1"/>
            <p:nvPr/>
          </p:nvSpPr>
          <p:spPr>
            <a:xfrm>
              <a:off x="23663905" y="11324634"/>
              <a:ext cx="2933821" cy="3825141"/>
            </a:xfrm>
            <a:prstGeom prst="rect">
              <a:avLst/>
            </a:prstGeom>
            <a:noFill/>
          </p:spPr>
          <p:txBody>
            <a:bodyPr wrap="square" rtlCol="0">
              <a:spAutoFit/>
            </a:bodyPr>
            <a:lstStyle/>
            <a:p>
              <a:pPr algn="just"/>
              <a:r>
                <a:rPr lang="en-US" sz="2667" b="1" dirty="0"/>
                <a:t>Figure 8. Western Blot. </a:t>
              </a:r>
              <a:r>
                <a:rPr lang="en-US" sz="2667" dirty="0"/>
                <a:t>Western blot performed on lysates from U20S cell lines that were treated with DMSO, 20</a:t>
              </a:r>
              <a:r>
                <a:rPr lang="el-GR" sz="2667" dirty="0"/>
                <a:t>μ</a:t>
              </a:r>
              <a:r>
                <a:rPr lang="en-US" sz="2667" dirty="0"/>
                <a:t>M cisplatin, 10</a:t>
              </a:r>
              <a:r>
                <a:rPr lang="el-GR" sz="2667" dirty="0"/>
                <a:t> μ</a:t>
              </a:r>
              <a:r>
                <a:rPr lang="en-US" sz="2667" dirty="0"/>
                <a:t>M berberine HCl, or combination of 20</a:t>
              </a:r>
              <a:r>
                <a:rPr lang="el-GR" sz="2667" dirty="0"/>
                <a:t>μ</a:t>
              </a:r>
              <a:r>
                <a:rPr lang="en-US" sz="2667" dirty="0"/>
                <a:t>M cisplatin + 10</a:t>
              </a:r>
              <a:r>
                <a:rPr lang="el-GR" sz="2667" dirty="0"/>
                <a:t> μ</a:t>
              </a:r>
              <a:r>
                <a:rPr lang="en-US" sz="2667" dirty="0"/>
                <a:t>M of berberine HCl.</a:t>
              </a:r>
              <a:endParaRPr lang="en-US" sz="2667" b="1" dirty="0"/>
            </a:p>
          </p:txBody>
        </p:sp>
      </p:grpSp>
      <p:grpSp>
        <p:nvGrpSpPr>
          <p:cNvPr id="18" name="Group 17">
            <a:extLst>
              <a:ext uri="{FF2B5EF4-FFF2-40B4-BE49-F238E27FC236}">
                <a16:creationId xmlns:a16="http://schemas.microsoft.com/office/drawing/2014/main" id="{E4B9718E-65D1-57C4-E870-5BEFBE9471E0}"/>
              </a:ext>
            </a:extLst>
          </p:cNvPr>
          <p:cNvGrpSpPr/>
          <p:nvPr/>
        </p:nvGrpSpPr>
        <p:grpSpPr>
          <a:xfrm>
            <a:off x="17663774" y="6549427"/>
            <a:ext cx="15013580" cy="16582139"/>
            <a:chOff x="11475662" y="3532225"/>
            <a:chExt cx="11573374" cy="13564045"/>
          </a:xfrm>
        </p:grpSpPr>
        <p:pic>
          <p:nvPicPr>
            <p:cNvPr id="77" name="Picture 76" descr="A diagram of a scientific experiment&#10;&#10;Description automatically generated">
              <a:extLst>
                <a:ext uri="{FF2B5EF4-FFF2-40B4-BE49-F238E27FC236}">
                  <a16:creationId xmlns:a16="http://schemas.microsoft.com/office/drawing/2014/main" id="{C934F31D-E4B9-1FCE-7B5E-AB8090721CCB}"/>
                </a:ext>
              </a:extLst>
            </p:cNvPr>
            <p:cNvPicPr>
              <a:picLocks noChangeAspect="1"/>
            </p:cNvPicPr>
            <p:nvPr/>
          </p:nvPicPr>
          <p:blipFill>
            <a:blip r:embed="rId7"/>
            <a:stretch>
              <a:fillRect/>
            </a:stretch>
          </p:blipFill>
          <p:spPr>
            <a:xfrm>
              <a:off x="17025571" y="4663605"/>
              <a:ext cx="6023463" cy="4357848"/>
            </a:xfrm>
            <a:prstGeom prst="rect">
              <a:avLst/>
            </a:prstGeom>
          </p:spPr>
        </p:pic>
        <p:sp>
          <p:nvSpPr>
            <p:cNvPr id="33" name="Google Shape;86;p1">
              <a:extLst>
                <a:ext uri="{FF2B5EF4-FFF2-40B4-BE49-F238E27FC236}">
                  <a16:creationId xmlns:a16="http://schemas.microsoft.com/office/drawing/2014/main" id="{17FFE259-4D6F-4741-AB93-4D4B77845C4E}"/>
                </a:ext>
              </a:extLst>
            </p:cNvPr>
            <p:cNvSpPr txBox="1"/>
            <p:nvPr/>
          </p:nvSpPr>
          <p:spPr>
            <a:xfrm>
              <a:off x="11686546" y="3532225"/>
              <a:ext cx="11246483" cy="603504"/>
            </a:xfrm>
            <a:prstGeom prst="rect">
              <a:avLst/>
            </a:prstGeom>
            <a:solidFill>
              <a:schemeClr val="accent5">
                <a:lumMod val="50000"/>
              </a:schemeClr>
            </a:solidFill>
            <a:ln>
              <a:noFill/>
            </a:ln>
          </p:spPr>
          <p:txBody>
            <a:bodyPr spcFirstLastPara="1" wrap="square" lIns="0" tIns="0" rIns="0" bIns="0" anchor="ctr" anchorCtr="0">
              <a:noAutofit/>
            </a:bodyPr>
            <a:lstStyle/>
            <a:p>
              <a:pPr algn="ctr">
                <a:buSzPts val="4000"/>
              </a:pPr>
              <a:r>
                <a:rPr lang="en-US" sz="3733" b="1" dirty="0">
                  <a:solidFill>
                    <a:srgbClr val="FFFFFF"/>
                  </a:solidFill>
                </a:rPr>
                <a:t>Methods</a:t>
              </a:r>
              <a:endParaRPr sz="3733" dirty="0"/>
            </a:p>
          </p:txBody>
        </p:sp>
        <p:sp>
          <p:nvSpPr>
            <p:cNvPr id="10" name="TextBox 9">
              <a:extLst>
                <a:ext uri="{FF2B5EF4-FFF2-40B4-BE49-F238E27FC236}">
                  <a16:creationId xmlns:a16="http://schemas.microsoft.com/office/drawing/2014/main" id="{EA6FFE72-008B-97E2-E458-17AA8105232A}"/>
                </a:ext>
              </a:extLst>
            </p:cNvPr>
            <p:cNvSpPr txBox="1"/>
            <p:nvPr/>
          </p:nvSpPr>
          <p:spPr>
            <a:xfrm>
              <a:off x="11628279" y="9330799"/>
              <a:ext cx="5473769" cy="2089910"/>
            </a:xfrm>
            <a:prstGeom prst="rect">
              <a:avLst/>
            </a:prstGeom>
            <a:noFill/>
          </p:spPr>
          <p:txBody>
            <a:bodyPr wrap="square" rtlCol="0">
              <a:spAutoFit/>
            </a:bodyPr>
            <a:lstStyle/>
            <a:p>
              <a:pPr algn="just"/>
              <a:r>
                <a:rPr lang="en-US" sz="2667" b="1" dirty="0"/>
                <a:t>Figure 2. Single Agent Dose Response. </a:t>
              </a:r>
              <a:r>
                <a:rPr lang="en-US" sz="2667" dirty="0"/>
                <a:t>This schematic illustrates the methodology of a dilution assay of cisplatin and berberine HCl. The goal of this assay is to determine the range of concentrations of each compound to use for the synergy assay.</a:t>
              </a:r>
            </a:p>
          </p:txBody>
        </p:sp>
        <p:sp>
          <p:nvSpPr>
            <p:cNvPr id="29" name="TextBox 28">
              <a:extLst>
                <a:ext uri="{FF2B5EF4-FFF2-40B4-BE49-F238E27FC236}">
                  <a16:creationId xmlns:a16="http://schemas.microsoft.com/office/drawing/2014/main" id="{5773225F-E719-C676-29CA-C0DB650E87EB}"/>
                </a:ext>
              </a:extLst>
            </p:cNvPr>
            <p:cNvSpPr txBox="1"/>
            <p:nvPr/>
          </p:nvSpPr>
          <p:spPr>
            <a:xfrm>
              <a:off x="17993773" y="9324228"/>
              <a:ext cx="5055263" cy="2425642"/>
            </a:xfrm>
            <a:prstGeom prst="rect">
              <a:avLst/>
            </a:prstGeom>
            <a:noFill/>
          </p:spPr>
          <p:txBody>
            <a:bodyPr wrap="square" rtlCol="0">
              <a:spAutoFit/>
            </a:bodyPr>
            <a:lstStyle/>
            <a:p>
              <a:pPr algn="just"/>
              <a:r>
                <a:rPr lang="en-US" sz="2667" b="1" dirty="0"/>
                <a:t>Figure 3. Synergy Assay. </a:t>
              </a:r>
              <a:r>
                <a:rPr lang="en-US" sz="2667" dirty="0"/>
                <a:t>This schematic illustrates the methodology of a synergy assay between cisplatin and berberine HCl. U20S cells are treated with various concentrations of each compound both individually and combined to be able to determine synergistic effects. </a:t>
              </a:r>
            </a:p>
          </p:txBody>
        </p:sp>
        <p:pic>
          <p:nvPicPr>
            <p:cNvPr id="48" name="Picture 47" descr="A diagram of a test tube&#10;&#10;Description automatically generated">
              <a:extLst>
                <a:ext uri="{FF2B5EF4-FFF2-40B4-BE49-F238E27FC236}">
                  <a16:creationId xmlns:a16="http://schemas.microsoft.com/office/drawing/2014/main" id="{B28826CB-92D6-B1F0-3BB3-FF45D73C6ED0}"/>
                </a:ext>
              </a:extLst>
            </p:cNvPr>
            <p:cNvPicPr>
              <a:picLocks noChangeAspect="1"/>
            </p:cNvPicPr>
            <p:nvPr/>
          </p:nvPicPr>
          <p:blipFill>
            <a:blip r:embed="rId8"/>
            <a:srcRect r="17075"/>
            <a:stretch/>
          </p:blipFill>
          <p:spPr>
            <a:xfrm>
              <a:off x="11628279" y="4663604"/>
              <a:ext cx="5596852" cy="4724493"/>
            </a:xfrm>
            <a:prstGeom prst="rect">
              <a:avLst/>
            </a:prstGeom>
          </p:spPr>
        </p:pic>
        <p:pic>
          <p:nvPicPr>
            <p:cNvPr id="67" name="Picture 66" descr="A diagram of a cell isolation&#10;&#10;Description automatically generated">
              <a:extLst>
                <a:ext uri="{FF2B5EF4-FFF2-40B4-BE49-F238E27FC236}">
                  <a16:creationId xmlns:a16="http://schemas.microsoft.com/office/drawing/2014/main" id="{C7752306-6A3F-E826-2242-6843E44F56E6}"/>
                </a:ext>
              </a:extLst>
            </p:cNvPr>
            <p:cNvPicPr>
              <a:picLocks noChangeAspect="1"/>
            </p:cNvPicPr>
            <p:nvPr/>
          </p:nvPicPr>
          <p:blipFill>
            <a:blip r:embed="rId9"/>
            <a:stretch>
              <a:fillRect/>
            </a:stretch>
          </p:blipFill>
          <p:spPr>
            <a:xfrm>
              <a:off x="11475662" y="12147470"/>
              <a:ext cx="7069715" cy="4948800"/>
            </a:xfrm>
            <a:prstGeom prst="rect">
              <a:avLst/>
            </a:prstGeom>
          </p:spPr>
        </p:pic>
        <p:sp>
          <p:nvSpPr>
            <p:cNvPr id="68" name="TextBox 67">
              <a:extLst>
                <a:ext uri="{FF2B5EF4-FFF2-40B4-BE49-F238E27FC236}">
                  <a16:creationId xmlns:a16="http://schemas.microsoft.com/office/drawing/2014/main" id="{99573C6D-F64C-8FF6-5788-9901628C7B7E}"/>
                </a:ext>
              </a:extLst>
            </p:cNvPr>
            <p:cNvSpPr txBox="1"/>
            <p:nvPr/>
          </p:nvSpPr>
          <p:spPr>
            <a:xfrm>
              <a:off x="18479043" y="13459978"/>
              <a:ext cx="3930527" cy="1082719"/>
            </a:xfrm>
            <a:prstGeom prst="rect">
              <a:avLst/>
            </a:prstGeom>
            <a:noFill/>
          </p:spPr>
          <p:txBody>
            <a:bodyPr wrap="square" rtlCol="0">
              <a:spAutoFit/>
            </a:bodyPr>
            <a:lstStyle/>
            <a:p>
              <a:pPr algn="just"/>
              <a:r>
                <a:rPr lang="en-US" sz="2667" b="1" dirty="0"/>
                <a:t>Figure 4. Western Blotting. </a:t>
              </a:r>
              <a:r>
                <a:rPr lang="en-US" sz="2667" dirty="0"/>
                <a:t>This schematic displays the methodology of a western blot.</a:t>
              </a:r>
              <a:endParaRPr lang="en-US" sz="2667" b="1" dirty="0"/>
            </a:p>
          </p:txBody>
        </p:sp>
        <p:pic>
          <p:nvPicPr>
            <p:cNvPr id="5" name="Picture 4" descr="A diagram of a test tube&#10;&#10;Description automatically generated">
              <a:extLst>
                <a:ext uri="{FF2B5EF4-FFF2-40B4-BE49-F238E27FC236}">
                  <a16:creationId xmlns:a16="http://schemas.microsoft.com/office/drawing/2014/main" id="{F71844FB-F6DB-061C-4F69-F54D0F9ADE61}"/>
                </a:ext>
              </a:extLst>
            </p:cNvPr>
            <p:cNvPicPr>
              <a:picLocks noChangeAspect="1"/>
            </p:cNvPicPr>
            <p:nvPr/>
          </p:nvPicPr>
          <p:blipFill>
            <a:blip r:embed="rId8"/>
            <a:srcRect l="82183" t="40141" b="35862"/>
            <a:stretch/>
          </p:blipFill>
          <p:spPr>
            <a:xfrm>
              <a:off x="15557841" y="4908427"/>
              <a:ext cx="1110160" cy="1046594"/>
            </a:xfrm>
            <a:prstGeom prst="rect">
              <a:avLst/>
            </a:prstGeom>
          </p:spPr>
        </p:pic>
      </p:grpSp>
      <p:grpSp>
        <p:nvGrpSpPr>
          <p:cNvPr id="19" name="Group 18">
            <a:extLst>
              <a:ext uri="{FF2B5EF4-FFF2-40B4-BE49-F238E27FC236}">
                <a16:creationId xmlns:a16="http://schemas.microsoft.com/office/drawing/2014/main" id="{472D5CE5-1127-4069-0A9B-82D89FC4E6E7}"/>
              </a:ext>
            </a:extLst>
          </p:cNvPr>
          <p:cNvGrpSpPr/>
          <p:nvPr/>
        </p:nvGrpSpPr>
        <p:grpSpPr>
          <a:xfrm>
            <a:off x="17925990" y="22869010"/>
            <a:ext cx="13887791" cy="7023025"/>
            <a:chOff x="12746151" y="14166858"/>
            <a:chExt cx="10980861" cy="5315193"/>
          </a:xfrm>
        </p:grpSpPr>
        <p:sp>
          <p:nvSpPr>
            <p:cNvPr id="13" name="TextBox 12">
              <a:extLst>
                <a:ext uri="{FF2B5EF4-FFF2-40B4-BE49-F238E27FC236}">
                  <a16:creationId xmlns:a16="http://schemas.microsoft.com/office/drawing/2014/main" id="{4BA64DDE-D744-E699-1010-5803B2BC04A4}"/>
                </a:ext>
              </a:extLst>
            </p:cNvPr>
            <p:cNvSpPr txBox="1"/>
            <p:nvPr/>
          </p:nvSpPr>
          <p:spPr>
            <a:xfrm>
              <a:off x="12850897" y="18169670"/>
              <a:ext cx="5013796" cy="1312381"/>
            </a:xfrm>
            <a:prstGeom prst="rect">
              <a:avLst/>
            </a:prstGeom>
            <a:noFill/>
          </p:spPr>
          <p:txBody>
            <a:bodyPr wrap="square" rtlCol="0">
              <a:spAutoFit/>
            </a:bodyPr>
            <a:lstStyle/>
            <a:p>
              <a:pPr algn="just"/>
              <a:r>
                <a:rPr lang="en-US" sz="2667" b="1" dirty="0"/>
                <a:t>Figure 5. Cell %Viability of Cisplatin. </a:t>
              </a:r>
              <a:r>
                <a:rPr lang="en-US" sz="2667" dirty="0"/>
                <a:t>This graph displays the percent viability of U20S cells caused by cisplatin at different concentrations.</a:t>
              </a:r>
            </a:p>
          </p:txBody>
        </p:sp>
        <p:sp>
          <p:nvSpPr>
            <p:cNvPr id="75" name="TextBox 74">
              <a:extLst>
                <a:ext uri="{FF2B5EF4-FFF2-40B4-BE49-F238E27FC236}">
                  <a16:creationId xmlns:a16="http://schemas.microsoft.com/office/drawing/2014/main" id="{70D08366-B76C-3273-168B-F96D90327523}"/>
                </a:ext>
              </a:extLst>
            </p:cNvPr>
            <p:cNvSpPr txBox="1"/>
            <p:nvPr/>
          </p:nvSpPr>
          <p:spPr>
            <a:xfrm>
              <a:off x="18241707" y="18169670"/>
              <a:ext cx="5485305" cy="1312381"/>
            </a:xfrm>
            <a:prstGeom prst="rect">
              <a:avLst/>
            </a:prstGeom>
            <a:noFill/>
          </p:spPr>
          <p:txBody>
            <a:bodyPr wrap="square" rtlCol="0">
              <a:spAutoFit/>
            </a:bodyPr>
            <a:lstStyle/>
            <a:p>
              <a:pPr algn="just"/>
              <a:r>
                <a:rPr lang="en-US" sz="2667" b="1" dirty="0"/>
                <a:t>Figure 6. Cell %Viability of Berberine HCl. </a:t>
              </a:r>
              <a:r>
                <a:rPr lang="en-US" sz="2667" dirty="0"/>
                <a:t>This graph displays the percent viability of U20S cells caused by berberine HCl at different concentrations.</a:t>
              </a:r>
            </a:p>
          </p:txBody>
        </p:sp>
        <p:sp>
          <p:nvSpPr>
            <p:cNvPr id="34" name="Google Shape;86;p1">
              <a:extLst>
                <a:ext uri="{FF2B5EF4-FFF2-40B4-BE49-F238E27FC236}">
                  <a16:creationId xmlns:a16="http://schemas.microsoft.com/office/drawing/2014/main" id="{4ED66AD4-7720-C149-AC39-43CA35D5C420}"/>
                </a:ext>
              </a:extLst>
            </p:cNvPr>
            <p:cNvSpPr txBox="1"/>
            <p:nvPr/>
          </p:nvSpPr>
          <p:spPr>
            <a:xfrm>
              <a:off x="12746151" y="14166858"/>
              <a:ext cx="10970609" cy="603504"/>
            </a:xfrm>
            <a:prstGeom prst="rect">
              <a:avLst/>
            </a:prstGeom>
            <a:solidFill>
              <a:schemeClr val="accent5">
                <a:lumMod val="50000"/>
              </a:schemeClr>
            </a:solidFill>
            <a:ln>
              <a:noFill/>
            </a:ln>
          </p:spPr>
          <p:txBody>
            <a:bodyPr spcFirstLastPara="1" wrap="square" lIns="0" tIns="0" rIns="0" bIns="0" anchor="ctr" anchorCtr="0">
              <a:noAutofit/>
            </a:bodyPr>
            <a:lstStyle/>
            <a:p>
              <a:pPr algn="ctr">
                <a:buSzPts val="4000"/>
              </a:pPr>
              <a:r>
                <a:rPr lang="en-US" sz="3733" b="1" dirty="0">
                  <a:solidFill>
                    <a:srgbClr val="FFFFFF"/>
                  </a:solidFill>
                </a:rPr>
                <a:t>Results</a:t>
              </a:r>
              <a:endParaRPr sz="3733" dirty="0"/>
            </a:p>
          </p:txBody>
        </p:sp>
      </p:grpSp>
      <p:sp>
        <p:nvSpPr>
          <p:cNvPr id="8" name="TextBox 7">
            <a:extLst>
              <a:ext uri="{FF2B5EF4-FFF2-40B4-BE49-F238E27FC236}">
                <a16:creationId xmlns:a16="http://schemas.microsoft.com/office/drawing/2014/main" id="{89DC1BEA-2375-9883-AE0A-B45F047BD358}"/>
              </a:ext>
            </a:extLst>
          </p:cNvPr>
          <p:cNvSpPr txBox="1"/>
          <p:nvPr/>
        </p:nvSpPr>
        <p:spPr>
          <a:xfrm>
            <a:off x="862206" y="14604578"/>
            <a:ext cx="16722167" cy="8852488"/>
          </a:xfrm>
          <a:prstGeom prst="rect">
            <a:avLst/>
          </a:prstGeom>
          <a:noFill/>
        </p:spPr>
        <p:txBody>
          <a:bodyPr wrap="square" rtlCol="0">
            <a:spAutoFit/>
          </a:bodyPr>
          <a:lstStyle/>
          <a:p>
            <a:pPr algn="just">
              <a:spcAft>
                <a:spcPts val="1067"/>
              </a:spcAft>
            </a:pPr>
            <a:r>
              <a:rPr lang="en-US" sz="2667" dirty="0">
                <a:latin typeface="Arial" panose="020B0604020202020204" pitchFamily="34" charset="0"/>
                <a:ea typeface="Times New Roman" panose="02020603050405020304" pitchFamily="18" charset="0"/>
                <a:cs typeface="Arial" panose="020B0604020202020204" pitchFamily="34" charset="0"/>
              </a:rPr>
              <a:t>Osteosarcoma is an aggressive bone cancer that results in a poor prognosis in patients due to its rapid metastasis. </a:t>
            </a:r>
            <a:r>
              <a:rPr lang="en-US" sz="2667" baseline="30000" dirty="0">
                <a:latin typeface="Arial" panose="020B0604020202020204" pitchFamily="34" charset="0"/>
                <a:ea typeface="Times New Roman" panose="02020603050405020304" pitchFamily="18" charset="0"/>
                <a:cs typeface="Arial" panose="020B0604020202020204" pitchFamily="34" charset="0"/>
              </a:rPr>
              <a:t>1</a:t>
            </a:r>
            <a:r>
              <a:rPr lang="en-US" sz="2667" dirty="0">
                <a:latin typeface="Arial" panose="020B0604020202020204" pitchFamily="34" charset="0"/>
                <a:ea typeface="Times New Roman" panose="02020603050405020304" pitchFamily="18" charset="0"/>
                <a:cs typeface="Arial" panose="020B0604020202020204" pitchFamily="34" charset="0"/>
              </a:rPr>
              <a:t>Approximately 1,000 new cases of osteosarcoma are diagnosed annually, with about half in children or adolescents. The poor prognosis associated with osteosarcoma is largely due to its high rate of metastasis. </a:t>
            </a:r>
            <a:r>
              <a:rPr lang="en-US" sz="2667" baseline="30000" dirty="0">
                <a:latin typeface="Arial" panose="020B0604020202020204" pitchFamily="34" charset="0"/>
                <a:ea typeface="Times New Roman" panose="02020603050405020304" pitchFamily="18" charset="0"/>
                <a:cs typeface="Arial" panose="020B0604020202020204" pitchFamily="34" charset="0"/>
              </a:rPr>
              <a:t>1</a:t>
            </a:r>
            <a:r>
              <a:rPr lang="en-US" sz="2667" dirty="0">
                <a:latin typeface="Arial" panose="020B0604020202020204" pitchFamily="34" charset="0"/>
                <a:ea typeface="Times New Roman" panose="02020603050405020304" pitchFamily="18" charset="0"/>
                <a:cs typeface="Arial" panose="020B0604020202020204" pitchFamily="34" charset="0"/>
              </a:rPr>
              <a:t>The 5-year survival rate is around 76% before metastasis but drops to 24% once the cancer spreads. </a:t>
            </a:r>
            <a:r>
              <a:rPr lang="en-US" sz="2667" baseline="30000" dirty="0">
                <a:latin typeface="Arial" panose="020B0604020202020204" pitchFamily="34" charset="0"/>
                <a:ea typeface="Times New Roman" panose="02020603050405020304" pitchFamily="18" charset="0"/>
                <a:cs typeface="Arial" panose="020B0604020202020204" pitchFamily="34" charset="0"/>
              </a:rPr>
              <a:t>4</a:t>
            </a:r>
            <a:r>
              <a:rPr lang="en-US" sz="2667" dirty="0">
                <a:latin typeface="Arial" panose="020B0604020202020204" pitchFamily="34" charset="0"/>
                <a:ea typeface="Times New Roman" panose="02020603050405020304" pitchFamily="18" charset="0"/>
                <a:cs typeface="Arial" panose="020B0604020202020204" pitchFamily="34" charset="0"/>
              </a:rPr>
              <a:t>Osteosarcoma commonly originates in larger bones, such as the femur, and spreads through the bloodstream. </a:t>
            </a:r>
            <a:r>
              <a:rPr lang="en-US" sz="2667" baseline="30000" dirty="0">
                <a:latin typeface="Arial" panose="020B0604020202020204" pitchFamily="34" charset="0"/>
                <a:ea typeface="Times New Roman" panose="02020603050405020304" pitchFamily="18" charset="0"/>
                <a:cs typeface="Arial" panose="020B0604020202020204" pitchFamily="34" charset="0"/>
              </a:rPr>
              <a:t>4</a:t>
            </a:r>
            <a:r>
              <a:rPr lang="en-US" sz="2667" dirty="0">
                <a:latin typeface="Arial" panose="020B0604020202020204" pitchFamily="34" charset="0"/>
                <a:ea typeface="Times New Roman" panose="02020603050405020304" pitchFamily="18" charset="0"/>
                <a:cs typeface="Arial" panose="020B0604020202020204" pitchFamily="34" charset="0"/>
              </a:rPr>
              <a:t>At the time of diagnosis, 15-20% of patients already have metastases, and 30-40% will develop metastases after diagnosis. </a:t>
            </a:r>
            <a:r>
              <a:rPr lang="en-US" sz="2667" baseline="30000" dirty="0">
                <a:latin typeface="Arial" panose="020B0604020202020204" pitchFamily="34" charset="0"/>
                <a:ea typeface="Times New Roman" panose="02020603050405020304" pitchFamily="18" charset="0"/>
                <a:cs typeface="Arial" panose="020B0604020202020204" pitchFamily="34" charset="0"/>
              </a:rPr>
              <a:t>1</a:t>
            </a:r>
            <a:r>
              <a:rPr lang="en-US" sz="2667" dirty="0">
                <a:latin typeface="Arial" panose="020B0604020202020204" pitchFamily="34" charset="0"/>
                <a:ea typeface="Times New Roman" panose="02020603050405020304" pitchFamily="18" charset="0"/>
                <a:cs typeface="Arial" panose="020B0604020202020204" pitchFamily="34" charset="0"/>
              </a:rPr>
              <a:t>Surgery is the most effective treatment for localized osteosarcoma, while metastatic cases rely on chemotherapy, particularly cisplatin, despite its severe side effects. </a:t>
            </a:r>
          </a:p>
          <a:p>
            <a:pPr algn="just">
              <a:spcAft>
                <a:spcPts val="1067"/>
              </a:spcAft>
            </a:pPr>
            <a:r>
              <a:rPr lang="en-US" sz="2667" baseline="30000" dirty="0">
                <a:latin typeface="Arial" panose="020B0604020202020204" pitchFamily="34" charset="0"/>
                <a:ea typeface="Times New Roman" panose="02020603050405020304" pitchFamily="18" charset="0"/>
                <a:cs typeface="Arial" panose="020B0604020202020204" pitchFamily="34" charset="0"/>
              </a:rPr>
              <a:t>2</a:t>
            </a:r>
            <a:r>
              <a:rPr lang="en-US" sz="2667" dirty="0">
                <a:latin typeface="Arial" panose="020B0604020202020204" pitchFamily="34" charset="0"/>
                <a:ea typeface="Times New Roman" panose="02020603050405020304" pitchFamily="18" charset="0"/>
                <a:cs typeface="Arial" panose="020B0604020202020204" pitchFamily="34" charset="0"/>
              </a:rPr>
              <a:t>Osteosarcoma’s natural resistance to chemotherapy is due to overexpression of drug efflux pumps, which eject chemotherapy drugs from the cancer cells, allowing them to survive and proliferate. Given the high rates of metastasis and poor survival outcomes, it is evident that the current treatment options are inadequate and require an improvement. I propose to combine Berberine HCl to improve treatment efficacy while potentially reducing the side effects associated with chemotherapy. Berberine HCl is a salt form of an isoquinoline alkaloid extracted from </a:t>
            </a:r>
            <a:r>
              <a:rPr lang="en-US" sz="2667" i="1" dirty="0">
                <a:latin typeface="Arial" panose="020B0604020202020204" pitchFamily="34" charset="0"/>
                <a:ea typeface="Times New Roman" panose="02020603050405020304" pitchFamily="18" charset="0"/>
                <a:cs typeface="Arial" panose="020B0604020202020204" pitchFamily="34" charset="0"/>
              </a:rPr>
              <a:t>Berberis aristata</a:t>
            </a:r>
            <a:r>
              <a:rPr lang="en-US" sz="2667" dirty="0">
                <a:latin typeface="Arial" panose="020B0604020202020204" pitchFamily="34" charset="0"/>
                <a:ea typeface="Times New Roman" panose="02020603050405020304" pitchFamily="18" charset="0"/>
                <a:cs typeface="Arial" panose="020B0604020202020204" pitchFamily="34" charset="0"/>
              </a:rPr>
              <a:t> bark. It is available as an over-the-counter supplement and is considered safe for human consumption. The public commonly uses berberine HCl as a glucose disposal agent to help reduce blood sugar levels. </a:t>
            </a:r>
            <a:r>
              <a:rPr lang="en-US" sz="2667" baseline="30000" dirty="0">
                <a:latin typeface="Arial" panose="020B0604020202020204" pitchFamily="34" charset="0"/>
                <a:ea typeface="Times New Roman" panose="02020603050405020304" pitchFamily="18" charset="0"/>
                <a:cs typeface="Arial" panose="020B0604020202020204" pitchFamily="34" charset="0"/>
              </a:rPr>
              <a:t>3</a:t>
            </a:r>
            <a:r>
              <a:rPr lang="en-US" sz="2667" dirty="0">
                <a:latin typeface="Arial" panose="020B0604020202020204" pitchFamily="34" charset="0"/>
                <a:ea typeface="Times New Roman" panose="02020603050405020304" pitchFamily="18" charset="0"/>
                <a:cs typeface="Arial" panose="020B0604020202020204" pitchFamily="34" charset="0"/>
              </a:rPr>
              <a:t>Berberine HCl has been shown to induce apoptosis and inhibit cancer cell proliferation by promoting the release of cytochrome c in the mitochondria, downregulation of both cyclins and Bcl-2 protein family. </a:t>
            </a:r>
            <a:r>
              <a:rPr lang="en-US" sz="2667" b="1" dirty="0">
                <a:latin typeface="Arial" panose="020B0604020202020204" pitchFamily="34" charset="0"/>
                <a:ea typeface="Times New Roman" panose="02020603050405020304" pitchFamily="18" charset="0"/>
                <a:cs typeface="Arial" panose="020B0604020202020204" pitchFamily="34" charset="0"/>
              </a:rPr>
              <a:t>I hypothesize that the combination of cisplatin and berberine HCl will be more effective in killing osteosarcoma cells and inducing apoptosis than either agent alone.</a:t>
            </a:r>
            <a:r>
              <a:rPr lang="en-US" sz="2667" dirty="0">
                <a:latin typeface="Arial" panose="020B0604020202020204" pitchFamily="34" charset="0"/>
                <a:ea typeface="Times New Roman" panose="02020603050405020304" pitchFamily="18" charset="0"/>
                <a:cs typeface="Arial" panose="020B0604020202020204" pitchFamily="34" charset="0"/>
              </a:rPr>
              <a:t> To test this hypothesis, I will perform synergy assays to determine if berberine HCl and cisplatin have synergistic effects and use western blot to visualize U20S cell viability after drug treatment.</a:t>
            </a:r>
          </a:p>
        </p:txBody>
      </p:sp>
      <p:sp>
        <p:nvSpPr>
          <p:cNvPr id="6" name="TextBox 5">
            <a:extLst>
              <a:ext uri="{FF2B5EF4-FFF2-40B4-BE49-F238E27FC236}">
                <a16:creationId xmlns:a16="http://schemas.microsoft.com/office/drawing/2014/main" id="{7CB917AB-E59E-9C07-F1BD-AEDF19627B84}"/>
              </a:ext>
            </a:extLst>
          </p:cNvPr>
          <p:cNvSpPr txBox="1"/>
          <p:nvPr/>
        </p:nvSpPr>
        <p:spPr>
          <a:xfrm>
            <a:off x="9760749" y="25380855"/>
            <a:ext cx="5457703" cy="2144498"/>
          </a:xfrm>
          <a:prstGeom prst="rect">
            <a:avLst/>
          </a:prstGeom>
          <a:noFill/>
        </p:spPr>
        <p:txBody>
          <a:bodyPr wrap="square" rtlCol="0">
            <a:spAutoFit/>
          </a:bodyPr>
          <a:lstStyle/>
          <a:p>
            <a:pPr algn="just"/>
            <a:r>
              <a:rPr lang="en-US" sz="2667" b="1" dirty="0"/>
              <a:t>Figure 1. Synergistic Action of Treatments. </a:t>
            </a:r>
            <a:r>
              <a:rPr lang="en-US" sz="2667" dirty="0"/>
              <a:t>This schematic illustrates the synergistic actions of berberine HCl and cisplatin in U20S cells.</a:t>
            </a:r>
          </a:p>
        </p:txBody>
      </p:sp>
      <p:pic>
        <p:nvPicPr>
          <p:cNvPr id="11" name="Picture 10" descr="A diagram of different types of prolification&#10;&#10;Description automatically generated">
            <a:extLst>
              <a:ext uri="{FF2B5EF4-FFF2-40B4-BE49-F238E27FC236}">
                <a16:creationId xmlns:a16="http://schemas.microsoft.com/office/drawing/2014/main" id="{5D240E83-DFBE-8F6C-BE35-6BFAAE36C3B4}"/>
              </a:ext>
            </a:extLst>
          </p:cNvPr>
          <p:cNvPicPr>
            <a:picLocks noChangeAspect="1"/>
          </p:cNvPicPr>
          <p:nvPr/>
        </p:nvPicPr>
        <p:blipFill>
          <a:blip r:embed="rId10"/>
          <a:stretch>
            <a:fillRect/>
          </a:stretch>
        </p:blipFill>
        <p:spPr>
          <a:xfrm>
            <a:off x="894078" y="23915137"/>
            <a:ext cx="8826783" cy="6178748"/>
          </a:xfrm>
          <a:prstGeom prst="rect">
            <a:avLst/>
          </a:prstGeom>
        </p:spPr>
      </p:pic>
      <p:graphicFrame>
        <p:nvGraphicFramePr>
          <p:cNvPr id="14" name="Chart 13">
            <a:extLst>
              <a:ext uri="{FF2B5EF4-FFF2-40B4-BE49-F238E27FC236}">
                <a16:creationId xmlns:a16="http://schemas.microsoft.com/office/drawing/2014/main" id="{22712DFF-4625-8793-F743-1F73405FA04B}"/>
              </a:ext>
            </a:extLst>
          </p:cNvPr>
          <p:cNvGraphicFramePr>
            <a:graphicFrameLocks/>
          </p:cNvGraphicFramePr>
          <p:nvPr>
            <p:extLst>
              <p:ext uri="{D42A27DB-BD31-4B8C-83A1-F6EECF244321}">
                <p14:modId xmlns:p14="http://schemas.microsoft.com/office/powerpoint/2010/main" val="3434489128"/>
              </p:ext>
            </p:extLst>
          </p:nvPr>
        </p:nvGraphicFramePr>
        <p:xfrm>
          <a:off x="17842745" y="23764279"/>
          <a:ext cx="7119868" cy="417700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 name="Chart 8">
            <a:extLst>
              <a:ext uri="{FF2B5EF4-FFF2-40B4-BE49-F238E27FC236}">
                <a16:creationId xmlns:a16="http://schemas.microsoft.com/office/drawing/2014/main" id="{43A559CE-E472-2E8D-0963-6AFF1441A9E0}"/>
              </a:ext>
            </a:extLst>
          </p:cNvPr>
          <p:cNvGraphicFramePr>
            <a:graphicFrameLocks/>
          </p:cNvGraphicFramePr>
          <p:nvPr>
            <p:extLst>
              <p:ext uri="{D42A27DB-BD31-4B8C-83A1-F6EECF244321}">
                <p14:modId xmlns:p14="http://schemas.microsoft.com/office/powerpoint/2010/main" val="1731452435"/>
              </p:ext>
            </p:extLst>
          </p:nvPr>
        </p:nvGraphicFramePr>
        <p:xfrm>
          <a:off x="24962613" y="23666422"/>
          <a:ext cx="6885193" cy="427486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92518492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15090</TotalTime>
  <Words>1413</Words>
  <Application>Microsoft Macintosh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Adams</dc:creator>
  <cp:lastModifiedBy>adamaldroubi</cp:lastModifiedBy>
  <cp:revision>77</cp:revision>
  <dcterms:created xsi:type="dcterms:W3CDTF">2019-12-04T16:23:58Z</dcterms:created>
  <dcterms:modified xsi:type="dcterms:W3CDTF">2024-11-11T20:35:56Z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2024-08-29T04:29:53Z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ffa3dd48-ddf9-465b-b942-8ca567d3f9ed</vt:lpwstr>
  </property>
  <property fmtid="{D5CDD505-2E9C-101B-9397-08002B2CF9AE}" pid="8" name="MSIP_Label_792c8cef-6f2b-4af1-b4ac-d815ff795cd6_ContentBits">
    <vt:lpwstr>0</vt:lpwstr>
  </property>
</Properties>
</file>